
<file path=[Content_Types].xml><?xml version="1.0" encoding="utf-8"?>
<Types xmlns="http://schemas.openxmlformats.org/package/2006/content-types">
  <Default Extension="avi" ContentType="video/x-msvideo"/>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56" r:id="rId2"/>
    <p:sldId id="257" r:id="rId3"/>
    <p:sldId id="325" r:id="rId4"/>
    <p:sldId id="259" r:id="rId5"/>
    <p:sldId id="307" r:id="rId6"/>
    <p:sldId id="308" r:id="rId7"/>
    <p:sldId id="326" r:id="rId8"/>
    <p:sldId id="313" r:id="rId9"/>
    <p:sldId id="323" r:id="rId10"/>
    <p:sldId id="314" r:id="rId11"/>
    <p:sldId id="324" r:id="rId12"/>
    <p:sldId id="327" r:id="rId13"/>
    <p:sldId id="309" r:id="rId14"/>
    <p:sldId id="310" r:id="rId15"/>
    <p:sldId id="311" r:id="rId16"/>
    <p:sldId id="312" r:id="rId17"/>
    <p:sldId id="328" r:id="rId18"/>
    <p:sldId id="315" r:id="rId19"/>
    <p:sldId id="329" r:id="rId20"/>
    <p:sldId id="306" r:id="rId21"/>
    <p:sldId id="295" r:id="rId22"/>
    <p:sldId id="330" r:id="rId23"/>
    <p:sldId id="303" r:id="rId24"/>
    <p:sldId id="304" r:id="rId25"/>
    <p:sldId id="301" r:id="rId26"/>
    <p:sldId id="302" r:id="rId27"/>
    <p:sldId id="332" r:id="rId28"/>
    <p:sldId id="331" r:id="rId29"/>
    <p:sldId id="319" r:id="rId30"/>
    <p:sldId id="320" r:id="rId31"/>
    <p:sldId id="322" r:id="rId32"/>
  </p:sldIdLst>
  <p:sldSz cx="12192000" cy="6858000"/>
  <p:notesSz cx="6858000" cy="9144000"/>
  <p:embeddedFontLst>
    <p:embeddedFont>
      <p:font typeface="Cambria Math" panose="02040503050406030204" pitchFamily="18" charset="0"/>
      <p:regular r:id="rId34"/>
    </p:embeddedFont>
    <p:embeddedFont>
      <p:font typeface="Noto Sans Symbols"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57A09AD-BDB1-412F-8C08-A78853C61C4E}">
          <p14:sldIdLst>
            <p14:sldId id="256"/>
            <p14:sldId id="257"/>
          </p14:sldIdLst>
        </p14:section>
        <p14:section name="Introduction" id="{B167EC93-9CC8-4C10-A0CD-650C21815008}">
          <p14:sldIdLst>
            <p14:sldId id="325"/>
            <p14:sldId id="259"/>
            <p14:sldId id="307"/>
            <p14:sldId id="308"/>
          </p14:sldIdLst>
        </p14:section>
        <p14:section name="Training Algorithms" id="{B1893223-A602-4F5E-8D4A-117EEEA4548D}">
          <p14:sldIdLst>
            <p14:sldId id="326"/>
            <p14:sldId id="313"/>
            <p14:sldId id="323"/>
            <p14:sldId id="314"/>
            <p14:sldId id="324"/>
          </p14:sldIdLst>
        </p14:section>
        <p14:section name="Related Work" id="{3ED16331-D574-4C65-AB94-463CC0241A82}">
          <p14:sldIdLst>
            <p14:sldId id="327"/>
            <p14:sldId id="309"/>
            <p14:sldId id="310"/>
            <p14:sldId id="311"/>
            <p14:sldId id="312"/>
          </p14:sldIdLst>
        </p14:section>
        <p14:section name="Project Overview" id="{C4E2A496-96C7-46E2-BB3B-3FDCCBF78035}">
          <p14:sldIdLst>
            <p14:sldId id="328"/>
            <p14:sldId id="315"/>
            <p14:sldId id="329"/>
            <p14:sldId id="306"/>
            <p14:sldId id="295"/>
          </p14:sldIdLst>
        </p14:section>
        <p14:section name="Results" id="{C514DBA8-2612-46A3-AFBD-08C455E732E6}">
          <p14:sldIdLst>
            <p14:sldId id="330"/>
            <p14:sldId id="303"/>
            <p14:sldId id="304"/>
            <p14:sldId id="301"/>
            <p14:sldId id="302"/>
            <p14:sldId id="332"/>
          </p14:sldIdLst>
        </p14:section>
        <p14:section name="Conclusions" id="{8DFAE975-7BC6-452D-A748-078E79C2D86A}">
          <p14:sldIdLst>
            <p14:sldId id="331"/>
            <p14:sldId id="319"/>
            <p14:sldId id="320"/>
            <p14:sldId id="322"/>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g5uORYicMT0MeaOpO/20tnanoK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413" autoAdjust="0"/>
  </p:normalViewPr>
  <p:slideViewPr>
    <p:cSldViewPr snapToGrid="0">
      <p:cViewPr varScale="1">
        <p:scale>
          <a:sx n="61" d="100"/>
          <a:sy n="61" d="100"/>
        </p:scale>
        <p:origin x="149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4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PPO </a:t>
            </a:r>
            <a:r>
              <a:rPr lang="tr-TR" noProof="0" dirty="0" err="1"/>
              <a:t>algorithm</a:t>
            </a:r>
            <a:r>
              <a:rPr lang="tr-TR" noProof="0" dirty="0"/>
              <a:t> </a:t>
            </a:r>
            <a:r>
              <a:rPr lang="tr-TR" noProof="0" dirty="0" err="1"/>
              <a:t>also</a:t>
            </a:r>
            <a:r>
              <a:rPr lang="tr-TR" noProof="0" dirty="0"/>
              <a:t> </a:t>
            </a:r>
            <a:r>
              <a:rPr lang="tr-TR" noProof="0" dirty="0" err="1"/>
              <a:t>have</a:t>
            </a:r>
            <a:r>
              <a:rPr lang="tr-TR" noProof="0" dirty="0"/>
              <a:t> </a:t>
            </a:r>
            <a:r>
              <a:rPr lang="tr-TR" noProof="0" dirty="0" err="1"/>
              <a:t>actor-critic</a:t>
            </a:r>
            <a:r>
              <a:rPr lang="tr-TR" noProof="0" dirty="0"/>
              <a:t> </a:t>
            </a:r>
            <a:r>
              <a:rPr lang="tr-TR" noProof="0" dirty="0" err="1"/>
              <a:t>networks</a:t>
            </a:r>
            <a:r>
              <a:rPr lang="tr-TR" noProof="0" dirty="0"/>
              <a:t> </a:t>
            </a:r>
            <a:r>
              <a:rPr lang="tr-TR" noProof="0" dirty="0" err="1"/>
              <a:t>and</a:t>
            </a:r>
            <a:r>
              <a:rPr lang="tr-TR" noProof="0" dirty="0"/>
              <a:t> it  is </a:t>
            </a:r>
            <a:r>
              <a:rPr lang="tr-TR" noProof="0" dirty="0" err="1"/>
              <a:t>continuous</a:t>
            </a:r>
            <a:r>
              <a:rPr lang="tr-TR" noProof="0" dirty="0"/>
              <a:t> </a:t>
            </a:r>
            <a:r>
              <a:rPr lang="tr-TR" noProof="0" dirty="0" err="1"/>
              <a:t>space</a:t>
            </a:r>
            <a:r>
              <a:rPr lang="tr-TR" noProof="0" dirty="0"/>
              <a:t> </a:t>
            </a:r>
            <a:r>
              <a:rPr lang="tr-TR" noProof="0" dirty="0" err="1"/>
              <a:t>agent</a:t>
            </a:r>
            <a:r>
              <a:rPr lang="tr-TR" noProof="0" dirty="0"/>
              <a:t>.</a:t>
            </a:r>
          </a:p>
          <a:p>
            <a:pPr marL="0" lvl="0" indent="0" algn="l" rtl="0">
              <a:spcBef>
                <a:spcPts val="0"/>
              </a:spcBef>
              <a:spcAft>
                <a:spcPts val="0"/>
              </a:spcAft>
              <a:buNone/>
            </a:pPr>
            <a:r>
              <a:rPr lang="tr-TR" noProof="0" dirty="0" err="1"/>
              <a:t>Its</a:t>
            </a:r>
            <a:r>
              <a:rPr lang="tr-TR" noProof="0" dirty="0"/>
              <a:t> </a:t>
            </a:r>
            <a:r>
              <a:rPr lang="tr-TR" noProof="0" dirty="0" err="1"/>
              <a:t>working</a:t>
            </a:r>
            <a:r>
              <a:rPr lang="tr-TR" noProof="0" dirty="0"/>
              <a:t> </a:t>
            </a:r>
            <a:r>
              <a:rPr lang="tr-TR" noProof="0" dirty="0" err="1"/>
              <a:t>principle</a:t>
            </a:r>
            <a:r>
              <a:rPr lang="tr-TR" noProof="0" dirty="0"/>
              <a:t> is </a:t>
            </a:r>
            <a:r>
              <a:rPr lang="tr-TR" noProof="0" dirty="0" err="1"/>
              <a:t>based</a:t>
            </a:r>
            <a:r>
              <a:rPr lang="tr-TR" noProof="0" dirty="0"/>
              <a:t> on </a:t>
            </a:r>
            <a:r>
              <a:rPr lang="tr-TR" noProof="0" dirty="0" err="1"/>
              <a:t>small</a:t>
            </a:r>
            <a:r>
              <a:rPr lang="tr-TR" noProof="0" dirty="0"/>
              <a:t> </a:t>
            </a:r>
            <a:r>
              <a:rPr lang="tr-TR" noProof="0" dirty="0" err="1"/>
              <a:t>steps</a:t>
            </a:r>
            <a:r>
              <a:rPr lang="tr-TR" noProof="0" dirty="0"/>
              <a:t> in </a:t>
            </a:r>
            <a:r>
              <a:rPr lang="tr-TR" noProof="0" dirty="0" err="1"/>
              <a:t>the</a:t>
            </a:r>
            <a:r>
              <a:rPr lang="tr-TR" noProof="0" dirty="0"/>
              <a:t> </a:t>
            </a:r>
            <a:r>
              <a:rPr lang="tr-TR" noProof="0" dirty="0" err="1"/>
              <a:t>trusted</a:t>
            </a:r>
            <a:r>
              <a:rPr lang="tr-TR" noProof="0" dirty="0"/>
              <a:t> </a:t>
            </a:r>
            <a:r>
              <a:rPr lang="tr-TR" noProof="0" dirty="0" err="1"/>
              <a:t>region</a:t>
            </a:r>
            <a:r>
              <a:rPr lang="tr-TR" noProof="0" dirty="0"/>
              <a:t>. </a:t>
            </a:r>
            <a:r>
              <a:rPr lang="tr-TR" noProof="0" dirty="0" err="1"/>
              <a:t>It’s</a:t>
            </a:r>
            <a:r>
              <a:rPr lang="tr-TR" noProof="0" dirty="0"/>
              <a:t> </a:t>
            </a:r>
            <a:r>
              <a:rPr lang="tr-TR" noProof="0" dirty="0" err="1"/>
              <a:t>direction</a:t>
            </a:r>
            <a:r>
              <a:rPr lang="tr-TR" noProof="0" dirty="0"/>
              <a:t> is </a:t>
            </a:r>
            <a:r>
              <a:rPr lang="tr-TR" noProof="0" dirty="0" err="1"/>
              <a:t>determined</a:t>
            </a:r>
            <a:r>
              <a:rPr lang="tr-TR" noProof="0" dirty="0"/>
              <a:t> </a:t>
            </a:r>
            <a:r>
              <a:rPr lang="tr-TR" noProof="0" dirty="0" err="1"/>
              <a:t>when</a:t>
            </a:r>
            <a:r>
              <a:rPr lang="tr-TR" noProof="0" dirty="0"/>
              <a:t> </a:t>
            </a:r>
            <a:r>
              <a:rPr lang="tr-TR" noProof="0" dirty="0" err="1"/>
              <a:t>the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in </a:t>
            </a:r>
            <a:r>
              <a:rPr lang="tr-TR" noProof="0" dirty="0" err="1"/>
              <a:t>the</a:t>
            </a:r>
            <a:r>
              <a:rPr lang="tr-TR" noProof="0" dirty="0"/>
              <a:t> </a:t>
            </a:r>
            <a:r>
              <a:rPr lang="tr-TR" noProof="0" dirty="0" err="1"/>
              <a:t>circular</a:t>
            </a:r>
            <a:r>
              <a:rPr lang="tr-TR" noProof="0" dirty="0"/>
              <a:t>. </a:t>
            </a:r>
            <a:r>
              <a:rPr lang="tr-TR" noProof="0" dirty="0" err="1"/>
              <a:t>Once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a:t>
            </a:r>
            <a:r>
              <a:rPr lang="tr-TR" noProof="0" dirty="0" err="1"/>
              <a:t>new</a:t>
            </a:r>
            <a:r>
              <a:rPr lang="tr-TR" noProof="0" dirty="0"/>
              <a:t> </a:t>
            </a:r>
            <a:r>
              <a:rPr lang="tr-TR" noProof="0" dirty="0" err="1"/>
              <a:t>trust</a:t>
            </a:r>
            <a:r>
              <a:rPr lang="tr-TR" noProof="0" dirty="0"/>
              <a:t> </a:t>
            </a:r>
            <a:r>
              <a:rPr lang="tr-TR" noProof="0" dirty="0" err="1"/>
              <a:t>region</a:t>
            </a:r>
            <a:r>
              <a:rPr lang="tr-TR" noProof="0" dirty="0"/>
              <a:t> </a:t>
            </a:r>
            <a:r>
              <a:rPr lang="tr-TR" noProof="0" dirty="0" err="1"/>
              <a:t>appears</a:t>
            </a:r>
            <a:r>
              <a:rPr lang="tr-TR" noProof="0" dirty="0"/>
              <a:t> </a:t>
            </a:r>
            <a:r>
              <a:rPr lang="tr-TR" noProof="0" dirty="0" err="1"/>
              <a:t>and</a:t>
            </a:r>
            <a:r>
              <a:rPr lang="tr-TR" noProof="0" dirty="0"/>
              <a:t> </a:t>
            </a:r>
            <a:r>
              <a:rPr lang="tr-TR" noProof="0" dirty="0" err="1"/>
              <a:t>again</a:t>
            </a:r>
            <a:r>
              <a:rPr lang="tr-TR" noProof="0" dirty="0"/>
              <a:t> </a:t>
            </a:r>
            <a:r>
              <a:rPr lang="tr-TR" noProof="0" dirty="0" err="1"/>
              <a:t>struggles</a:t>
            </a:r>
            <a:r>
              <a:rPr lang="tr-TR" noProof="0" dirty="0"/>
              <a:t> </a:t>
            </a:r>
            <a:r>
              <a:rPr lang="tr-TR" noProof="0" dirty="0" err="1"/>
              <a:t>to</a:t>
            </a:r>
            <a:r>
              <a:rPr lang="tr-TR" noProof="0" dirty="0"/>
              <a:t> </a:t>
            </a:r>
            <a:r>
              <a:rPr lang="tr-TR" noProof="0" dirty="0" err="1"/>
              <a:t>find</a:t>
            </a:r>
            <a:r>
              <a:rPr lang="tr-TR" noProof="0" dirty="0"/>
              <a:t> </a:t>
            </a:r>
            <a:r>
              <a:rPr lang="tr-TR" noProof="0" dirty="0" err="1"/>
              <a:t>best</a:t>
            </a:r>
            <a:r>
              <a:rPr lang="tr-TR" noProof="0" dirty="0"/>
              <a:t> </a:t>
            </a:r>
            <a:r>
              <a:rPr lang="tr-TR" noProof="0" dirty="0" err="1"/>
              <a:t>point</a:t>
            </a:r>
            <a:r>
              <a:rPr lang="tr-TR" noProof="0" dirty="0"/>
              <a:t>. </a:t>
            </a:r>
            <a:r>
              <a:rPr lang="tr-TR" noProof="0" dirty="0" err="1"/>
              <a:t>This</a:t>
            </a:r>
            <a:r>
              <a:rPr lang="tr-TR" noProof="0" dirty="0"/>
              <a:t> </a:t>
            </a:r>
            <a:r>
              <a:rPr lang="tr-TR" noProof="0" dirty="0" err="1"/>
              <a:t>process</a:t>
            </a:r>
            <a:r>
              <a:rPr lang="tr-TR" noProof="0" dirty="0"/>
              <a:t> </a:t>
            </a:r>
            <a:r>
              <a:rPr lang="tr-TR" noProof="0" dirty="0" err="1"/>
              <a:t>continue</a:t>
            </a:r>
            <a:r>
              <a:rPr lang="tr-TR" noProof="0" dirty="0"/>
              <a:t> </a:t>
            </a:r>
            <a:r>
              <a:rPr lang="tr-TR" noProof="0" dirty="0" err="1"/>
              <a:t>untill</a:t>
            </a:r>
            <a:r>
              <a:rPr lang="tr-TR" noProof="0" dirty="0"/>
              <a:t> </a:t>
            </a:r>
            <a:r>
              <a:rPr lang="tr-TR" noProof="0" dirty="0" err="1"/>
              <a:t>optimal,target</a:t>
            </a:r>
            <a:r>
              <a:rPr lang="tr-TR" noProof="0" dirty="0"/>
              <a:t>, </a:t>
            </a:r>
            <a:r>
              <a:rPr lang="tr-TR" noProof="0" dirty="0" err="1"/>
              <a:t>point</a:t>
            </a:r>
            <a:r>
              <a:rPr lang="tr-TR" noProof="0" dirty="0"/>
              <a:t> is </a:t>
            </a:r>
            <a:r>
              <a:rPr lang="tr-TR" noProof="0" dirty="0" err="1"/>
              <a:t>found</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12515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DDPG PPO </a:t>
            </a:r>
            <a:r>
              <a:rPr lang="tr-TR" noProof="0" dirty="0" err="1"/>
              <a:t>actor</a:t>
            </a:r>
            <a:r>
              <a:rPr lang="tr-TR" noProof="0" dirty="0"/>
              <a:t> </a:t>
            </a:r>
            <a:r>
              <a:rPr lang="tr-TR" noProof="0" dirty="0" err="1"/>
              <a:t>critic</a:t>
            </a:r>
            <a:r>
              <a:rPr lang="tr-TR" noProof="0" dirty="0"/>
              <a:t> figürleri alınacak</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607392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344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This</a:t>
            </a:r>
            <a:r>
              <a:rPr lang="tr-TR" noProof="0" dirty="0"/>
              <a:t> </a:t>
            </a:r>
            <a:r>
              <a:rPr lang="tr-TR" noProof="0" dirty="0" err="1"/>
              <a:t>study</a:t>
            </a:r>
            <a:r>
              <a:rPr lang="tr-TR" noProof="0" dirty="0"/>
              <a:t> </a:t>
            </a:r>
            <a:r>
              <a:rPr lang="tr-TR" noProof="0" dirty="0" err="1"/>
              <a:t>aimed</a:t>
            </a:r>
            <a:r>
              <a:rPr lang="tr-TR" noProof="0" dirty="0"/>
              <a:t> </a:t>
            </a:r>
            <a:r>
              <a:rPr lang="tr-TR" noProof="0" dirty="0" err="1"/>
              <a:t>to</a:t>
            </a:r>
            <a:r>
              <a:rPr lang="tr-TR" noProof="0" dirty="0"/>
              <a:t> </a:t>
            </a:r>
            <a:r>
              <a:rPr lang="tr-TR" noProof="0" dirty="0" err="1"/>
              <a:t>control</a:t>
            </a:r>
            <a:r>
              <a:rPr lang="tr-TR" noProof="0" dirty="0"/>
              <a:t> </a:t>
            </a:r>
            <a:r>
              <a:rPr lang="tr-TR" noProof="0" dirty="0" err="1"/>
              <a:t>the</a:t>
            </a:r>
            <a:r>
              <a:rPr lang="tr-TR" noProof="0" dirty="0"/>
              <a:t> </a:t>
            </a:r>
            <a:r>
              <a:rPr lang="tr-TR" noProof="0" dirty="0" err="1"/>
              <a:t>attitude</a:t>
            </a:r>
            <a:r>
              <a:rPr lang="tr-TR" noProof="0" dirty="0"/>
              <a:t> </a:t>
            </a:r>
            <a:r>
              <a:rPr lang="tr-TR" noProof="0" dirty="0" err="1"/>
              <a:t>behaviour</a:t>
            </a:r>
            <a:r>
              <a:rPr lang="tr-TR" noProof="0" dirty="0"/>
              <a:t> of </a:t>
            </a:r>
            <a:r>
              <a:rPr lang="tr-TR" noProof="0" dirty="0" err="1"/>
              <a:t>the</a:t>
            </a:r>
            <a:r>
              <a:rPr lang="tr-TR" noProof="0" dirty="0"/>
              <a:t> </a:t>
            </a:r>
            <a:r>
              <a:rPr lang="tr-TR" noProof="0" dirty="0" err="1"/>
              <a:t>quadcopter</a:t>
            </a:r>
            <a:r>
              <a:rPr lang="tr-TR" noProof="0" dirty="0"/>
              <a:t> </a:t>
            </a:r>
            <a:r>
              <a:rPr lang="tr-TR" noProof="0" dirty="0" err="1"/>
              <a:t>by</a:t>
            </a:r>
            <a:r>
              <a:rPr lang="tr-TR" noProof="0" dirty="0"/>
              <a:t> </a:t>
            </a:r>
            <a:r>
              <a:rPr lang="tr-TR" noProof="0" dirty="0" err="1"/>
              <a:t>using</a:t>
            </a:r>
            <a:r>
              <a:rPr lang="tr-TR" noProof="0" dirty="0"/>
              <a:t> </a:t>
            </a:r>
            <a:r>
              <a:rPr lang="tr-TR" noProof="0" dirty="0" err="1"/>
              <a:t>different</a:t>
            </a:r>
            <a:r>
              <a:rPr lang="tr-TR" noProof="0" dirty="0"/>
              <a:t> </a:t>
            </a:r>
            <a:r>
              <a:rPr lang="tr-TR" noProof="0" dirty="0" err="1"/>
              <a:t>algorithms</a:t>
            </a:r>
            <a:r>
              <a:rPr lang="tr-TR" noProof="0" dirty="0"/>
              <a:t>. They </a:t>
            </a:r>
            <a:r>
              <a:rPr lang="tr-TR" noProof="0" dirty="0" err="1"/>
              <a:t>used</a:t>
            </a:r>
            <a:r>
              <a:rPr lang="tr-TR" noProof="0" dirty="0"/>
              <a:t> DDPG, TRPO, </a:t>
            </a:r>
            <a:r>
              <a:rPr lang="tr-TR" noProof="0" dirty="0" err="1"/>
              <a:t>and</a:t>
            </a:r>
            <a:r>
              <a:rPr lang="tr-TR" noProof="0" dirty="0"/>
              <a:t> PPO </a:t>
            </a:r>
            <a:r>
              <a:rPr lang="tr-TR" noProof="0" dirty="0" err="1"/>
              <a:t>algorithms</a:t>
            </a:r>
            <a:r>
              <a:rPr lang="tr-TR" noProof="0" dirty="0"/>
              <a:t> in </a:t>
            </a:r>
            <a:r>
              <a:rPr lang="tr-TR" noProof="0" dirty="0" err="1"/>
              <a:t>their</a:t>
            </a:r>
            <a:r>
              <a:rPr lang="tr-TR" noProof="0" dirty="0"/>
              <a:t> </a:t>
            </a:r>
            <a:r>
              <a:rPr lang="tr-TR" noProof="0" dirty="0" err="1"/>
              <a:t>work</a:t>
            </a:r>
            <a:r>
              <a:rPr lang="tr-TR" noProof="0" dirty="0"/>
              <a:t>. </a:t>
            </a:r>
          </a:p>
          <a:p>
            <a:pPr marL="0" lvl="0" indent="0" algn="l" rtl="0">
              <a:spcBef>
                <a:spcPts val="0"/>
              </a:spcBef>
              <a:spcAft>
                <a:spcPts val="0"/>
              </a:spcAft>
              <a:buNone/>
            </a:pPr>
            <a:r>
              <a:rPr lang="tr-TR" noProof="0" dirty="0" err="1"/>
              <a:t>Their</a:t>
            </a:r>
            <a:r>
              <a:rPr lang="tr-TR" noProof="0" dirty="0"/>
              <a:t> </a:t>
            </a:r>
            <a:r>
              <a:rPr lang="tr-TR" noProof="0" dirty="0" err="1"/>
              <a:t>working</a:t>
            </a:r>
            <a:r>
              <a:rPr lang="tr-TR" noProof="0" dirty="0"/>
              <a:t> </a:t>
            </a:r>
            <a:r>
              <a:rPr lang="tr-TR" noProof="0" dirty="0" err="1"/>
              <a:t>environment</a:t>
            </a:r>
            <a:r>
              <a:rPr lang="tr-TR" noProof="0" dirty="0"/>
              <a:t> is </a:t>
            </a:r>
            <a:r>
              <a:rPr lang="tr-TR" noProof="0" dirty="0" err="1"/>
              <a:t>GymFC</a:t>
            </a:r>
            <a:r>
              <a:rPr lang="tr-TR" noProof="0" dirty="0"/>
              <a:t> </a:t>
            </a:r>
            <a:r>
              <a:rPr lang="tr-TR" noProof="0" dirty="0" err="1"/>
              <a:t>for</a:t>
            </a:r>
            <a:r>
              <a:rPr lang="tr-TR" noProof="0" dirty="0"/>
              <a:t> </a:t>
            </a:r>
            <a:r>
              <a:rPr lang="tr-TR" noProof="0" dirty="0" err="1"/>
              <a:t>simulation</a:t>
            </a:r>
            <a:r>
              <a:rPr lang="tr-TR" noProof="0" dirty="0"/>
              <a:t> </a:t>
            </a:r>
            <a:r>
              <a:rPr lang="tr-TR" noProof="0" dirty="0" err="1"/>
              <a:t>and</a:t>
            </a:r>
            <a:r>
              <a:rPr lang="tr-TR" noProof="0" dirty="0"/>
              <a:t> </a:t>
            </a:r>
            <a:r>
              <a:rPr lang="tr-TR" noProof="0" dirty="0" err="1"/>
              <a:t>OpenAI</a:t>
            </a:r>
            <a:r>
              <a:rPr lang="tr-TR" noProof="0" dirty="0"/>
              <a:t> </a:t>
            </a:r>
            <a:r>
              <a:rPr lang="tr-TR" noProof="0" dirty="0" err="1"/>
              <a:t>to</a:t>
            </a:r>
            <a:r>
              <a:rPr lang="tr-TR" noProof="0" dirty="0"/>
              <a:t> </a:t>
            </a:r>
            <a:r>
              <a:rPr lang="tr-TR" noProof="0" dirty="0" err="1"/>
              <a:t>train</a:t>
            </a:r>
            <a:r>
              <a:rPr lang="tr-TR" noProof="0" dirty="0"/>
              <a:t> </a:t>
            </a:r>
            <a:r>
              <a:rPr lang="tr-TR" noProof="0" dirty="0" err="1"/>
              <a:t>flight</a:t>
            </a:r>
            <a:r>
              <a:rPr lang="tr-TR" noProof="0" dirty="0"/>
              <a:t> </a:t>
            </a:r>
            <a:r>
              <a:rPr lang="tr-TR" noProof="0" dirty="0" err="1"/>
              <a:t>controller</a:t>
            </a:r>
            <a:r>
              <a:rPr lang="tr-TR" noProof="0" dirty="0"/>
              <a:t> </a:t>
            </a:r>
            <a:r>
              <a:rPr lang="tr-TR" noProof="0" dirty="0" err="1"/>
              <a:t>system</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16880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When</a:t>
            </a:r>
            <a:r>
              <a:rPr lang="tr-TR" noProof="0" dirty="0"/>
              <a:t> </a:t>
            </a:r>
            <a:r>
              <a:rPr lang="tr-TR" noProof="0" dirty="0" err="1"/>
              <a:t>we</a:t>
            </a:r>
            <a:r>
              <a:rPr lang="tr-TR" noProof="0" dirty="0"/>
              <a:t> </a:t>
            </a:r>
            <a:r>
              <a:rPr lang="tr-TR" noProof="0" dirty="0" err="1"/>
              <a:t>look</a:t>
            </a:r>
            <a:r>
              <a:rPr lang="tr-TR" noProof="0" dirty="0"/>
              <a:t> at </a:t>
            </a:r>
            <a:r>
              <a:rPr lang="tr-TR" noProof="0" dirty="0" err="1"/>
              <a:t>this</a:t>
            </a:r>
            <a:r>
              <a:rPr lang="tr-TR" noProof="0" dirty="0"/>
              <a:t> </a:t>
            </a:r>
            <a:r>
              <a:rPr lang="tr-TR" noProof="0" dirty="0" err="1"/>
              <a:t>result</a:t>
            </a:r>
            <a:r>
              <a:rPr lang="tr-TR" noProof="0" dirty="0"/>
              <a:t> PID </a:t>
            </a:r>
            <a:r>
              <a:rPr lang="tr-TR" noProof="0" dirty="0" err="1"/>
              <a:t>controller</a:t>
            </a:r>
            <a:r>
              <a:rPr lang="tr-TR" noProof="0" dirty="0"/>
              <a:t> </a:t>
            </a:r>
            <a:r>
              <a:rPr lang="tr-TR" noProof="0" dirty="0" err="1"/>
              <a:t>makes</a:t>
            </a:r>
            <a:r>
              <a:rPr lang="tr-TR" noProof="0" dirty="0"/>
              <a:t> </a:t>
            </a:r>
            <a:r>
              <a:rPr lang="tr-TR" noProof="0" dirty="0" err="1"/>
              <a:t>very</a:t>
            </a:r>
            <a:r>
              <a:rPr lang="tr-TR" noProof="0" dirty="0"/>
              <a:t> </a:t>
            </a:r>
            <a:r>
              <a:rPr lang="tr-TR" noProof="0" dirty="0" err="1"/>
              <a:t>good</a:t>
            </a:r>
            <a:r>
              <a:rPr lang="tr-TR" noProof="0" dirty="0"/>
              <a:t> </a:t>
            </a:r>
            <a:r>
              <a:rPr lang="tr-TR" noProof="0" dirty="0" err="1"/>
              <a:t>performance</a:t>
            </a:r>
            <a:r>
              <a:rPr lang="tr-TR" noProof="0" dirty="0"/>
              <a:t>. </a:t>
            </a:r>
            <a:r>
              <a:rPr lang="tr-TR" noProof="0" dirty="0" err="1"/>
              <a:t>It</a:t>
            </a:r>
            <a:r>
              <a:rPr lang="tr-TR" noProof="0" dirty="0"/>
              <a:t> </a:t>
            </a:r>
            <a:r>
              <a:rPr lang="tr-TR" noProof="0" dirty="0" err="1"/>
              <a:t>reaches</a:t>
            </a:r>
            <a:r>
              <a:rPr lang="tr-TR" noProof="0" dirty="0"/>
              <a:t> </a:t>
            </a:r>
            <a:r>
              <a:rPr lang="tr-TR" noProof="0" dirty="0" err="1"/>
              <a:t>to</a:t>
            </a:r>
            <a:r>
              <a:rPr lang="tr-TR" noProof="0" dirty="0"/>
              <a:t> </a:t>
            </a:r>
            <a:r>
              <a:rPr lang="tr-TR" noProof="0" dirty="0" err="1"/>
              <a:t>steady</a:t>
            </a:r>
            <a:r>
              <a:rPr lang="tr-TR" noProof="0" dirty="0"/>
              <a:t> </a:t>
            </a:r>
            <a:r>
              <a:rPr lang="tr-TR" noProof="0" dirty="0" err="1"/>
              <a:t>state</a:t>
            </a:r>
            <a:r>
              <a:rPr lang="tr-TR" noProof="0" dirty="0"/>
              <a:t> </a:t>
            </a:r>
            <a:r>
              <a:rPr lang="tr-TR" noProof="0" dirty="0" err="1"/>
              <a:t>position</a:t>
            </a:r>
            <a:r>
              <a:rPr lang="tr-TR" noProof="0" dirty="0"/>
              <a:t>. </a:t>
            </a:r>
            <a:r>
              <a:rPr lang="tr-TR" noProof="0" dirty="0" err="1"/>
              <a:t>However</a:t>
            </a:r>
            <a:r>
              <a:rPr lang="tr-TR" noProof="0" dirty="0"/>
              <a:t>, </a:t>
            </a:r>
            <a:r>
              <a:rPr lang="tr-TR" noProof="0" dirty="0" err="1"/>
              <a:t>using</a:t>
            </a:r>
            <a:r>
              <a:rPr lang="tr-TR" noProof="0" dirty="0"/>
              <a:t> PPO </a:t>
            </a:r>
            <a:r>
              <a:rPr lang="tr-TR" noProof="0" dirty="0" err="1"/>
              <a:t>based</a:t>
            </a:r>
            <a:r>
              <a:rPr lang="tr-TR" noProof="0" dirty="0"/>
              <a:t> </a:t>
            </a:r>
            <a:r>
              <a:rPr lang="tr-TR" noProof="0" dirty="0" err="1"/>
              <a:t>controller</a:t>
            </a:r>
            <a:r>
              <a:rPr lang="tr-TR" noProof="0" dirty="0"/>
              <a:t> </a:t>
            </a:r>
            <a:r>
              <a:rPr lang="tr-TR" noProof="0" dirty="0" err="1"/>
              <a:t>will</a:t>
            </a:r>
            <a:r>
              <a:rPr lang="tr-TR" noProof="0" dirty="0"/>
              <a:t> </a:t>
            </a:r>
            <a:r>
              <a:rPr lang="tr-TR" noProof="0" dirty="0" err="1"/>
              <a:t>make</a:t>
            </a:r>
            <a:r>
              <a:rPr lang="tr-TR" noProof="0" dirty="0"/>
              <a:t> </a:t>
            </a:r>
            <a:r>
              <a:rPr lang="tr-TR" noProof="0" dirty="0" err="1"/>
              <a:t>system</a:t>
            </a:r>
            <a:r>
              <a:rPr lang="tr-TR" noProof="0" dirty="0"/>
              <a:t> </a:t>
            </a:r>
            <a:r>
              <a:rPr lang="tr-TR" noProof="0" dirty="0" err="1"/>
              <a:t>more</a:t>
            </a:r>
            <a:r>
              <a:rPr lang="tr-TR" noProof="0" dirty="0"/>
              <a:t> </a:t>
            </a:r>
            <a:r>
              <a:rPr lang="tr-TR" noProof="0" dirty="0" err="1"/>
              <a:t>stable</a:t>
            </a:r>
            <a:r>
              <a:rPr lang="tr-TR" noProof="0" dirty="0"/>
              <a:t> </a:t>
            </a:r>
            <a:r>
              <a:rPr lang="tr-TR" noProof="0" dirty="0" err="1"/>
              <a:t>because</a:t>
            </a:r>
            <a:r>
              <a:rPr lang="tr-TR" noProof="0" dirty="0"/>
              <a:t> it </a:t>
            </a:r>
            <a:r>
              <a:rPr lang="tr-TR" noProof="0" dirty="0" err="1"/>
              <a:t>reaches</a:t>
            </a:r>
            <a:r>
              <a:rPr lang="tr-TR" noProof="0" dirty="0"/>
              <a:t> </a:t>
            </a:r>
            <a:r>
              <a:rPr lang="tr-TR" noProof="0" dirty="0" err="1"/>
              <a:t>steady</a:t>
            </a:r>
            <a:r>
              <a:rPr lang="tr-TR" noProof="0" dirty="0"/>
              <a:t> </a:t>
            </a:r>
            <a:r>
              <a:rPr lang="tr-TR" noProof="0" dirty="0" err="1"/>
              <a:t>state</a:t>
            </a:r>
            <a:r>
              <a:rPr lang="tr-TR" noProof="0" dirty="0"/>
              <a:t> </a:t>
            </a:r>
            <a:r>
              <a:rPr lang="tr-TR" noProof="0" dirty="0" err="1"/>
              <a:t>position</a:t>
            </a:r>
            <a:r>
              <a:rPr lang="tr-TR" noProof="0" dirty="0"/>
              <a:t> </a:t>
            </a:r>
            <a:r>
              <a:rPr lang="tr-TR" noProof="0" dirty="0" err="1"/>
              <a:t>faster</a:t>
            </a:r>
            <a:r>
              <a:rPr lang="tr-TR" noProof="0" dirty="0"/>
              <a:t> </a:t>
            </a:r>
            <a:r>
              <a:rPr lang="tr-TR" noProof="0" dirty="0" err="1"/>
              <a:t>than</a:t>
            </a:r>
            <a:r>
              <a:rPr lang="tr-TR" noProof="0" dirty="0"/>
              <a:t> PID </a:t>
            </a:r>
            <a:r>
              <a:rPr lang="tr-TR" noProof="0" dirty="0" err="1"/>
              <a:t>controller</a:t>
            </a:r>
            <a:r>
              <a:rPr lang="tr-TR" noProof="0" dirty="0"/>
              <a:t>. </a:t>
            </a:r>
            <a:r>
              <a:rPr lang="tr-TR" noProof="0" dirty="0" err="1"/>
              <a:t>Other</a:t>
            </a:r>
            <a:r>
              <a:rPr lang="tr-TR" noProof="0" dirty="0"/>
              <a:t> RL </a:t>
            </a:r>
            <a:r>
              <a:rPr lang="tr-TR" noProof="0" dirty="0" err="1"/>
              <a:t>algorithms</a:t>
            </a:r>
            <a:r>
              <a:rPr lang="tr-TR" noProof="0" dirty="0"/>
              <a:t>, </a:t>
            </a:r>
            <a:r>
              <a:rPr lang="tr-TR" noProof="0" dirty="0" err="1"/>
              <a:t>worse</a:t>
            </a:r>
            <a:r>
              <a:rPr lang="tr-TR" noProof="0" dirty="0"/>
              <a:t> </a:t>
            </a:r>
            <a:r>
              <a:rPr lang="tr-TR" noProof="0" dirty="0" err="1"/>
              <a:t>than</a:t>
            </a:r>
            <a:r>
              <a:rPr lang="tr-TR" noProof="0" dirty="0"/>
              <a:t> PID </a:t>
            </a:r>
            <a:r>
              <a:rPr lang="tr-TR" noProof="0" dirty="0" err="1"/>
              <a:t>becasue</a:t>
            </a:r>
            <a:r>
              <a:rPr lang="tr-TR" noProof="0" dirty="0"/>
              <a:t> they </a:t>
            </a:r>
            <a:r>
              <a:rPr lang="tr-TR" noProof="0" dirty="0" err="1"/>
              <a:t>have</a:t>
            </a:r>
            <a:r>
              <a:rPr lang="tr-TR" noProof="0" dirty="0"/>
              <a:t> </a:t>
            </a:r>
            <a:r>
              <a:rPr lang="tr-TR" noProof="0" dirty="0" err="1"/>
              <a:t>so</a:t>
            </a:r>
            <a:r>
              <a:rPr lang="tr-TR" noProof="0" dirty="0"/>
              <a:t> </a:t>
            </a:r>
            <a:r>
              <a:rPr lang="tr-TR" noProof="0" dirty="0" err="1"/>
              <a:t>oscillations</a:t>
            </a:r>
            <a:r>
              <a:rPr lang="tr-TR" noProof="0" dirty="0"/>
              <a:t> </a:t>
            </a:r>
            <a:r>
              <a:rPr lang="tr-TR" noProof="0" dirty="0" err="1"/>
              <a:t>and</a:t>
            </a:r>
            <a:r>
              <a:rPr lang="tr-TR" noProof="0" dirty="0"/>
              <a:t> </a:t>
            </a:r>
            <a:r>
              <a:rPr lang="tr-TR" noProof="0" dirty="0" err="1"/>
              <a:t>oscillates</a:t>
            </a:r>
            <a:r>
              <a:rPr lang="tr-TR" noProof="0" dirty="0"/>
              <a:t> </a:t>
            </a:r>
            <a:r>
              <a:rPr lang="tr-TR" noProof="0" dirty="0" err="1"/>
              <a:t>so</a:t>
            </a:r>
            <a:r>
              <a:rPr lang="tr-TR" noProof="0" dirty="0"/>
              <a:t> </a:t>
            </a:r>
            <a:r>
              <a:rPr lang="tr-TR" noProof="0" dirty="0" err="1"/>
              <a:t>many</a:t>
            </a:r>
            <a:r>
              <a:rPr lang="tr-TR" noProof="0" dirty="0"/>
              <a:t> </a:t>
            </a:r>
            <a:r>
              <a:rPr lang="tr-TR" noProof="0" dirty="0" err="1"/>
              <a:t>times</a:t>
            </a:r>
            <a:r>
              <a:rPr lang="tr-TR" noProof="0" dirty="0"/>
              <a:t>. </a:t>
            </a:r>
            <a:r>
              <a:rPr lang="tr-TR" noProof="0" dirty="0" err="1"/>
              <a:t>Therefore</a:t>
            </a:r>
            <a:r>
              <a:rPr lang="tr-TR" noProof="0" dirty="0"/>
              <a:t>, in </a:t>
            </a:r>
            <a:r>
              <a:rPr lang="tr-TR" noProof="0" dirty="0" err="1"/>
              <a:t>this</a:t>
            </a:r>
            <a:r>
              <a:rPr lang="tr-TR" noProof="0" dirty="0"/>
              <a:t> </a:t>
            </a:r>
            <a:r>
              <a:rPr lang="tr-TR" noProof="0" dirty="0" err="1"/>
              <a:t>study</a:t>
            </a:r>
            <a:r>
              <a:rPr lang="tr-TR" noProof="0" dirty="0"/>
              <a:t>  PPO </a:t>
            </a:r>
            <a:r>
              <a:rPr lang="tr-TR" noProof="0" dirty="0" err="1"/>
              <a:t>based</a:t>
            </a:r>
            <a:r>
              <a:rPr lang="tr-TR" noProof="0" dirty="0"/>
              <a:t> </a:t>
            </a:r>
            <a:r>
              <a:rPr lang="tr-TR" noProof="0" dirty="0" err="1"/>
              <a:t>controller</a:t>
            </a:r>
            <a:r>
              <a:rPr lang="tr-TR" noProof="0" dirty="0"/>
              <a:t> </a:t>
            </a:r>
            <a:r>
              <a:rPr lang="tr-TR" noProof="0" dirty="0" err="1"/>
              <a:t>shows</a:t>
            </a:r>
            <a:r>
              <a:rPr lang="tr-TR" noProof="0" dirty="0"/>
              <a:t> </a:t>
            </a:r>
            <a:r>
              <a:rPr lang="tr-TR" noProof="0" dirty="0" err="1"/>
              <a:t>the</a:t>
            </a:r>
            <a:r>
              <a:rPr lang="tr-TR" noProof="0" dirty="0"/>
              <a:t> </a:t>
            </a:r>
            <a:r>
              <a:rPr lang="tr-TR" noProof="0" dirty="0" err="1"/>
              <a:t>opportunity</a:t>
            </a:r>
            <a:r>
              <a:rPr lang="tr-TR" noProof="0" dirty="0"/>
              <a:t> </a:t>
            </a:r>
            <a:r>
              <a:rPr lang="tr-TR" noProof="0" dirty="0" err="1"/>
              <a:t>to</a:t>
            </a:r>
            <a:r>
              <a:rPr lang="tr-TR" noProof="0" dirty="0"/>
              <a:t> </a:t>
            </a:r>
            <a:r>
              <a:rPr lang="tr-TR" noProof="0" dirty="0" err="1"/>
              <a:t>use</a:t>
            </a:r>
            <a:r>
              <a:rPr lang="tr-TR" noProof="0" dirty="0"/>
              <a:t> RL </a:t>
            </a:r>
            <a:r>
              <a:rPr lang="tr-TR" noProof="0" dirty="0" err="1"/>
              <a:t>agent</a:t>
            </a:r>
            <a:r>
              <a:rPr lang="tr-TR" noProof="0" dirty="0"/>
              <a:t> </a:t>
            </a:r>
            <a:r>
              <a:rPr lang="tr-TR" noProof="0" dirty="0" err="1"/>
              <a:t>instead</a:t>
            </a:r>
            <a:r>
              <a:rPr lang="tr-TR" noProof="0" dirty="0"/>
              <a:t> of PID </a:t>
            </a:r>
            <a:r>
              <a:rPr lang="tr-TR" noProof="0" dirty="0" err="1"/>
              <a:t>controller</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019728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Again</a:t>
            </a:r>
            <a:r>
              <a:rPr lang="tr-TR" noProof="0" dirty="0"/>
              <a:t>, </a:t>
            </a:r>
            <a:r>
              <a:rPr lang="tr-TR" noProof="0" dirty="0" err="1"/>
              <a:t>this</a:t>
            </a:r>
            <a:r>
              <a:rPr lang="tr-TR" noProof="0" dirty="0"/>
              <a:t> </a:t>
            </a:r>
            <a:r>
              <a:rPr lang="tr-TR" noProof="0" dirty="0" err="1"/>
              <a:t>study</a:t>
            </a:r>
            <a:r>
              <a:rPr lang="tr-TR" noProof="0" dirty="0"/>
              <a:t> </a:t>
            </a:r>
            <a:r>
              <a:rPr lang="tr-TR" noProof="0" dirty="0" err="1"/>
              <a:t>also</a:t>
            </a:r>
            <a:r>
              <a:rPr lang="tr-TR" noProof="0" dirty="0"/>
              <a:t> </a:t>
            </a:r>
            <a:r>
              <a:rPr lang="tr-TR" noProof="0" dirty="0" err="1"/>
              <a:t>focused</a:t>
            </a:r>
            <a:r>
              <a:rPr lang="tr-TR" noProof="0" dirty="0"/>
              <a:t> </a:t>
            </a:r>
            <a:r>
              <a:rPr lang="tr-TR" noProof="0" dirty="0" err="1"/>
              <a:t>to</a:t>
            </a:r>
            <a:r>
              <a:rPr lang="tr-TR" noProof="0" dirty="0"/>
              <a:t> </a:t>
            </a:r>
            <a:r>
              <a:rPr lang="tr-TR" noProof="0" dirty="0" err="1"/>
              <a:t>train</a:t>
            </a:r>
            <a:r>
              <a:rPr lang="tr-TR" noProof="0" dirty="0"/>
              <a:t> </a:t>
            </a:r>
            <a:r>
              <a:rPr lang="tr-TR" noProof="0" dirty="0" err="1"/>
              <a:t>flight</a:t>
            </a:r>
            <a:r>
              <a:rPr lang="tr-TR" noProof="0" dirty="0"/>
              <a:t> </a:t>
            </a:r>
            <a:r>
              <a:rPr lang="tr-TR" noProof="0" dirty="0" err="1"/>
              <a:t>controller</a:t>
            </a:r>
            <a:r>
              <a:rPr lang="tr-TR" noProof="0" dirty="0"/>
              <a:t> </a:t>
            </a:r>
            <a:r>
              <a:rPr lang="tr-TR" noProof="0" dirty="0" err="1"/>
              <a:t>system</a:t>
            </a:r>
            <a:r>
              <a:rPr lang="tr-TR" noProof="0" dirty="0"/>
              <a:t> </a:t>
            </a:r>
            <a:r>
              <a:rPr lang="tr-TR" noProof="0" dirty="0" err="1"/>
              <a:t>by</a:t>
            </a:r>
            <a:r>
              <a:rPr lang="tr-TR" noProof="0" dirty="0"/>
              <a:t> </a:t>
            </a:r>
            <a:r>
              <a:rPr lang="tr-TR" noProof="0" dirty="0" err="1"/>
              <a:t>using</a:t>
            </a:r>
            <a:r>
              <a:rPr lang="tr-TR" noProof="0" dirty="0"/>
              <a:t> </a:t>
            </a:r>
            <a:r>
              <a:rPr lang="tr-TR" noProof="0" dirty="0" err="1"/>
              <a:t>same</a:t>
            </a:r>
            <a:r>
              <a:rPr lang="tr-TR" noProof="0" dirty="0"/>
              <a:t> </a:t>
            </a:r>
            <a:r>
              <a:rPr lang="tr-TR" noProof="0" dirty="0" err="1"/>
              <a:t>environments</a:t>
            </a:r>
            <a:r>
              <a:rPr lang="tr-TR" noProof="0" dirty="0"/>
              <a:t>. DDPG </a:t>
            </a:r>
            <a:r>
              <a:rPr lang="tr-TR" noProof="0" dirty="0" err="1"/>
              <a:t>and</a:t>
            </a:r>
            <a:r>
              <a:rPr lang="tr-TR" noProof="0" dirty="0"/>
              <a:t> D4PG </a:t>
            </a:r>
            <a:r>
              <a:rPr lang="tr-TR" noProof="0" dirty="0" err="1"/>
              <a:t>algorithms</a:t>
            </a:r>
            <a:r>
              <a:rPr lang="tr-TR" noProof="0" dirty="0"/>
              <a:t> </a:t>
            </a:r>
            <a:r>
              <a:rPr lang="tr-TR" noProof="0" dirty="0" err="1"/>
              <a:t>were</a:t>
            </a:r>
            <a:r>
              <a:rPr lang="tr-TR" noProof="0" dirty="0"/>
              <a:t> </a:t>
            </a:r>
            <a:r>
              <a:rPr lang="tr-TR" noProof="0" dirty="0" err="1"/>
              <a:t>used</a:t>
            </a:r>
            <a:r>
              <a:rPr lang="tr-TR" noProof="0" dirty="0"/>
              <a:t> in </a:t>
            </a:r>
            <a:r>
              <a:rPr lang="tr-TR" noProof="0" dirty="0" err="1"/>
              <a:t>their</a:t>
            </a:r>
            <a:r>
              <a:rPr lang="tr-TR" noProof="0" dirty="0"/>
              <a:t> </a:t>
            </a:r>
            <a:r>
              <a:rPr lang="tr-TR" noProof="0" dirty="0" err="1"/>
              <a:t>works</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34239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734022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039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our Project environment at Simulink platform. Each block responsible for different tasks. </a:t>
            </a:r>
          </a:p>
          <a:p>
            <a:pPr marL="0" lvl="0" indent="0" algn="l" rtl="0">
              <a:spcBef>
                <a:spcPts val="0"/>
              </a:spcBef>
              <a:spcAft>
                <a:spcPts val="0"/>
              </a:spcAft>
              <a:buNone/>
            </a:pPr>
            <a:r>
              <a:rPr lang="tr-TR" dirty="0" err="1"/>
              <a:t>Signal</a:t>
            </a:r>
            <a:r>
              <a:rPr lang="tr-TR" dirty="0"/>
              <a:t> Editor               : </a:t>
            </a:r>
            <a:r>
              <a:rPr lang="tr-TR" b="0" i="0" dirty="0" err="1">
                <a:solidFill>
                  <a:schemeClr val="tx1"/>
                </a:solidFill>
                <a:latin typeface="+mj-lt"/>
                <a:cs typeface="Arial"/>
                <a:sym typeface="Arial"/>
              </a:rPr>
              <a:t>It</a:t>
            </a:r>
            <a:r>
              <a:rPr lang="tr-TR" b="0" i="0" dirty="0">
                <a:solidFill>
                  <a:schemeClr val="tx1"/>
                </a:solidFill>
                <a:latin typeface="+mj-lt"/>
                <a:cs typeface="Arial"/>
                <a:sym typeface="Arial"/>
              </a:rPr>
              <a:t> g</a:t>
            </a:r>
            <a:r>
              <a:rPr lang="en-US" b="0" i="0" dirty="0" err="1">
                <a:solidFill>
                  <a:schemeClr val="tx1"/>
                </a:solidFill>
                <a:latin typeface="+mj-lt"/>
                <a:ea typeface="Arial"/>
                <a:cs typeface="Arial"/>
                <a:sym typeface="Arial"/>
              </a:rPr>
              <a:t>enerates</a:t>
            </a:r>
            <a:r>
              <a:rPr lang="en-US" b="0" i="0" dirty="0">
                <a:solidFill>
                  <a:schemeClr val="tx1"/>
                </a:solidFill>
                <a:latin typeface="+mj-lt"/>
                <a:ea typeface="Arial"/>
                <a:cs typeface="Arial"/>
                <a:sym typeface="Arial"/>
              </a:rPr>
              <a:t> position and attitude commands</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err="1"/>
              <a:t>Sensors</a:t>
            </a:r>
            <a:r>
              <a:rPr lang="tr-TR" dirty="0"/>
              <a:t>                       : </a:t>
            </a:r>
            <a:r>
              <a:rPr lang="tr-TR" dirty="0" err="1"/>
              <a:t>It</a:t>
            </a:r>
            <a:r>
              <a:rPr lang="tr-TR" dirty="0"/>
              <a:t> </a:t>
            </a:r>
            <a:r>
              <a:rPr lang="en-US" b="0" i="0" dirty="0">
                <a:solidFill>
                  <a:schemeClr val="tx1"/>
                </a:solidFill>
                <a:latin typeface="+mj-lt"/>
                <a:ea typeface="Arial"/>
                <a:cs typeface="Arial"/>
                <a:sym typeface="Arial"/>
              </a:rPr>
              <a:t>includes the model of sensors such as IMU on the quadcopter</a:t>
            </a:r>
            <a:endParaRPr lang="tr-TR" dirty="0"/>
          </a:p>
          <a:p>
            <a:pPr marL="0" lvl="0" indent="0" algn="l" rtl="0">
              <a:spcBef>
                <a:spcPts val="0"/>
              </a:spcBef>
              <a:spcAft>
                <a:spcPts val="0"/>
              </a:spcAft>
              <a:buNone/>
            </a:pPr>
            <a:r>
              <a:rPr lang="tr-TR" dirty="0"/>
              <a:t>Flight Control </a:t>
            </a:r>
            <a:r>
              <a:rPr lang="tr-TR" dirty="0" err="1"/>
              <a:t>System</a:t>
            </a:r>
            <a:r>
              <a:rPr lang="tr-TR" dirty="0"/>
              <a:t> : </a:t>
            </a:r>
            <a:r>
              <a:rPr lang="tr-TR" dirty="0" err="1"/>
              <a:t>It</a:t>
            </a:r>
            <a:r>
              <a:rPr lang="tr-TR" dirty="0"/>
              <a:t> </a:t>
            </a:r>
            <a:r>
              <a:rPr lang="en-US" b="0" i="0" dirty="0">
                <a:solidFill>
                  <a:schemeClr val="tx1"/>
                </a:solidFill>
                <a:latin typeface="+mj-lt"/>
                <a:ea typeface="Arial"/>
                <a:cs typeface="Arial"/>
                <a:sym typeface="Arial"/>
              </a:rPr>
              <a:t>is responsible for position and attitude control. Here, we will perform attitude control using RL (Reinforcement Learning)</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a:t>Environment               : </a:t>
            </a:r>
            <a:r>
              <a:rPr lang="tr-TR" dirty="0" err="1"/>
              <a:t>It</a:t>
            </a:r>
            <a:r>
              <a:rPr lang="tr-TR" dirty="0"/>
              <a:t> </a:t>
            </a:r>
            <a:r>
              <a:rPr lang="en-US" b="0" i="0" dirty="0">
                <a:solidFill>
                  <a:schemeClr val="tx1"/>
                </a:solidFill>
                <a:latin typeface="+mj-lt"/>
                <a:ea typeface="Arial"/>
                <a:cs typeface="Arial"/>
                <a:sym typeface="Arial"/>
              </a:rPr>
              <a:t>includes gravity, air temperature, speed of sound, pressure, air density, and magnetic field</a:t>
            </a:r>
            <a:endParaRPr lang="tr-TR" dirty="0"/>
          </a:p>
          <a:p>
            <a:pPr marL="0" lvl="0" indent="0" algn="l" rtl="0">
              <a:spcBef>
                <a:spcPts val="0"/>
              </a:spcBef>
              <a:spcAft>
                <a:spcPts val="0"/>
              </a:spcAft>
              <a:buNone/>
            </a:pPr>
            <a:r>
              <a:rPr lang="en-US" noProof="0" dirty="0"/>
              <a:t>Airframe</a:t>
            </a:r>
            <a:r>
              <a:rPr lang="tr-TR" dirty="0"/>
              <a:t>                     : </a:t>
            </a:r>
            <a:r>
              <a:rPr lang="tr-TR" dirty="0" err="1"/>
              <a:t>It</a:t>
            </a:r>
            <a:r>
              <a:rPr lang="tr-TR" dirty="0"/>
              <a:t> </a:t>
            </a:r>
            <a:r>
              <a:rPr lang="en-US" b="0" i="0" dirty="0">
                <a:solidFill>
                  <a:schemeClr val="tx1"/>
                </a:solidFill>
                <a:latin typeface="+mj-lt"/>
                <a:ea typeface="Arial"/>
                <a:cs typeface="Arial"/>
                <a:sym typeface="Arial"/>
              </a:rPr>
              <a:t>contains the nonlinear model of the quadcopter</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en-US" b="0" i="0" dirty="0">
                <a:solidFill>
                  <a:schemeClr val="tx1"/>
                </a:solidFill>
                <a:latin typeface="+mj-lt"/>
                <a:ea typeface="Arial"/>
                <a:cs typeface="Arial"/>
                <a:sym typeface="Arial"/>
              </a:rPr>
              <a:t>Visualization</a:t>
            </a:r>
            <a:r>
              <a:rPr lang="tr-TR" b="0" i="0" dirty="0">
                <a:solidFill>
                  <a:schemeClr val="tx1"/>
                </a:solidFill>
                <a:latin typeface="+mj-lt"/>
                <a:ea typeface="Arial"/>
                <a:cs typeface="Arial"/>
                <a:sym typeface="Arial"/>
              </a:rPr>
              <a:t>:              : </a:t>
            </a:r>
            <a:r>
              <a:rPr lang="tr-TR" b="0" i="0" dirty="0" err="1">
                <a:solidFill>
                  <a:schemeClr val="tx1"/>
                </a:solidFill>
                <a:latin typeface="+mj-lt"/>
                <a:ea typeface="Arial"/>
                <a:cs typeface="Arial"/>
                <a:sym typeface="Arial"/>
              </a:rPr>
              <a:t>It</a:t>
            </a:r>
            <a:r>
              <a:rPr lang="tr-TR" b="0" i="0" dirty="0">
                <a:solidFill>
                  <a:schemeClr val="tx1"/>
                </a:solidFill>
                <a:latin typeface="+mj-lt"/>
                <a:ea typeface="Arial"/>
                <a:cs typeface="Arial"/>
                <a:sym typeface="Arial"/>
              </a:rPr>
              <a:t> </a:t>
            </a:r>
            <a:r>
              <a:rPr lang="en-US" b="0" i="0" dirty="0">
                <a:solidFill>
                  <a:schemeClr val="tx1"/>
                </a:solidFill>
                <a:latin typeface="+mj-lt"/>
                <a:ea typeface="Arial"/>
                <a:cs typeface="Arial"/>
                <a:sym typeface="Arial"/>
              </a:rPr>
              <a:t>facilitates logging and scoping of commands, control signals, and states, it contains also workspace and Simulink 3D animation. </a:t>
            </a:r>
            <a:endParaRPr lang="tr-TR"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35605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747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flight control system block that we focused one. </a:t>
            </a:r>
          </a:p>
          <a:p>
            <a:pPr marL="0" lvl="0" indent="0" algn="l" rtl="0">
              <a:spcBef>
                <a:spcPts val="0"/>
              </a:spcBef>
              <a:spcAft>
                <a:spcPts val="0"/>
              </a:spcAft>
              <a:buNone/>
            </a:pPr>
            <a:r>
              <a:rPr lang="en-US" noProof="0" dirty="0"/>
              <a:t>The orange blocks are normally controlled with PID controller. However, we added inside these blocks RL agents. </a:t>
            </a:r>
          </a:p>
          <a:p>
            <a:pPr marL="0" lvl="0" indent="0" algn="l" rtl="0">
              <a:spcBef>
                <a:spcPts val="0"/>
              </a:spcBef>
              <a:spcAft>
                <a:spcPts val="0"/>
              </a:spcAft>
              <a:buNone/>
            </a:pPr>
            <a:r>
              <a:rPr lang="en-US" noProof="0" dirty="0"/>
              <a:t>Our plan was firstly run the environment with PID controlling blocks. And this worked fine</a:t>
            </a:r>
          </a:p>
          <a:p>
            <a:pPr marL="0" lvl="0" indent="0" algn="l" rtl="0">
              <a:spcBef>
                <a:spcPts val="0"/>
              </a:spcBef>
              <a:spcAft>
                <a:spcPts val="0"/>
              </a:spcAft>
              <a:buNone/>
            </a:pPr>
            <a:r>
              <a:rPr lang="en-US" noProof="0" dirty="0"/>
              <a:t>After then changed one of the blocks with RL agent and trained.  We did not change both of these blocks simultaneously. If it is done simultaneously agent training itself wrongly due to the two unknown dynamic struct</a:t>
            </a:r>
            <a:endParaRPr lang="tr-TR"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38239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agent and its environment block</a:t>
            </a:r>
            <a:r>
              <a:rPr lang="tr-TR" noProof="0" dirty="0"/>
              <a:t> </a:t>
            </a:r>
            <a:r>
              <a:rPr lang="tr-TR" noProof="0" dirty="0" err="1"/>
              <a:t>for</a:t>
            </a:r>
            <a:r>
              <a:rPr lang="tr-TR" noProof="0" dirty="0"/>
              <a:t> </a:t>
            </a:r>
            <a:r>
              <a:rPr lang="tr-TR" noProof="0" dirty="0" err="1"/>
              <a:t>roll</a:t>
            </a:r>
            <a:r>
              <a:rPr lang="tr-TR" noProof="0" dirty="0"/>
              <a:t> </a:t>
            </a:r>
            <a:r>
              <a:rPr lang="tr-TR" noProof="0" dirty="0" err="1"/>
              <a:t>and</a:t>
            </a:r>
            <a:r>
              <a:rPr lang="tr-TR" noProof="0" dirty="0"/>
              <a:t> </a:t>
            </a:r>
            <a:r>
              <a:rPr lang="tr-TR" noProof="0" dirty="0" err="1"/>
              <a:t>pitch</a:t>
            </a:r>
            <a:r>
              <a:rPr lang="tr-TR" noProof="0" dirty="0"/>
              <a:t> </a:t>
            </a:r>
            <a:r>
              <a:rPr lang="tr-TR" noProof="0" dirty="0" err="1"/>
              <a:t>attitude</a:t>
            </a:r>
            <a:r>
              <a:rPr lang="tr-TR" noProof="0" dirty="0"/>
              <a:t> </a:t>
            </a:r>
            <a:r>
              <a:rPr lang="tr-TR" noProof="0" dirty="0" err="1"/>
              <a:t>control</a:t>
            </a: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Input parameters are observation, reward Function and flag.  the output is the action.</a:t>
            </a:r>
          </a:p>
          <a:p>
            <a:pPr marL="0" lvl="0" indent="0" algn="l" rtl="0">
              <a:spcBef>
                <a:spcPts val="0"/>
              </a:spcBef>
              <a:spcAft>
                <a:spcPts val="0"/>
              </a:spcAft>
              <a:buNone/>
            </a:pP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68045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556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Under normal conditions, the RL reward function is expected to be maximized. We usually observe oscillations in the cumulative reward value. In fact, in some steps, the reward has dropped significantly but then settled back to its previous oscillating value. The average reward is the average of the rewards from 10 episodes.</a:t>
            </a:r>
          </a:p>
          <a:p>
            <a:r>
              <a:rPr lang="en-US" dirty="0"/>
              <a:t>Reward function: We set the weighting value of roll error and pitch error to 0.5. We reward or penalize both errors equally. When it is 1 divided by exp, as the error approaches zero, the reward will approach 1. If the error goes to infinity, the reward will be 0. By using the exponential term, we limited the error to a value between 0 and 1.</a:t>
            </a:r>
          </a:p>
          <a:p>
            <a:r>
              <a:rPr lang="en-US" dirty="0"/>
              <a:t>Maximum step is set to 2000, what does this provide us? Each step can be a maximum of 1, so each episode can have a maximum value of 2000. Training stopping criteria is selected as 1500. {we never exceeded 900 and there were instantaneous oscillations}</a:t>
            </a:r>
          </a:p>
          <a:p>
            <a:pPr marL="0" lvl="0" indent="0" algn="l" rtl="0">
              <a:spcBef>
                <a:spcPts val="0"/>
              </a:spcBef>
              <a:spcAft>
                <a:spcPts val="0"/>
              </a:spcAft>
              <a:buNone/>
            </a:pPr>
            <a:endParaRPr lang="tr-TR"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04222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Due to the squared error terms in the reward function, we penalize the error parabolically as it increases. Additionally, in this reward function, we included body rate values and control signals in the reward, albeit at a low level. Although it seems to have settled at a certain value as a result of this training, we did not actually obtain an agent that stabilizes the quadcopter. Therefore, the drone crashes.</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784193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time, we determined a reward based solely on the error parameter. However, we were unable to obtain a stable agent. In this graph, it settles to a certain value after a certain step, but that value still does not correspond to a stable agent</a:t>
            </a:r>
            <a:r>
              <a:rPr lang="tr-TR"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33498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I</a:t>
            </a:r>
            <a:r>
              <a:rPr lang="en-US" dirty="0" err="1"/>
              <a:t>nstead</a:t>
            </a:r>
            <a:r>
              <a:rPr lang="en-US" dirty="0"/>
              <a:t> of the squared error, we determined the reward by multiplying the absolute error by the same coefficient, but we observed an oscillating reward value as a result of the training. The training process was not successful in the 4th test shown in this presentation either. In fact, we also tuned the actor and critic learning rate values, but the results were not significant.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653681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702931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5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b="0" i="0" u="none" strike="noStrike" cap="none" dirty="0">
                <a:solidFill>
                  <a:schemeClr val="dk1"/>
                </a:solidFill>
                <a:latin typeface="+mj-lt"/>
                <a:ea typeface="Arial"/>
                <a:cs typeface="Arial"/>
                <a:sym typeface="Arial"/>
              </a:rPr>
              <a:t>Yapılabilirliği üzerine bir çalışma yürütüldü istenilen </a:t>
            </a:r>
            <a:r>
              <a:rPr lang="tr-TR" sz="1200" b="0" i="0" u="none" strike="noStrike" cap="none" dirty="0" err="1">
                <a:solidFill>
                  <a:schemeClr val="dk1"/>
                </a:solidFill>
                <a:latin typeface="+mj-lt"/>
                <a:ea typeface="Arial"/>
                <a:cs typeface="Arial"/>
                <a:sym typeface="Arial"/>
              </a:rPr>
              <a:t>performasnların</a:t>
            </a:r>
            <a:r>
              <a:rPr lang="tr-TR" sz="1200" b="0" i="0" u="none" strike="noStrike" cap="none" dirty="0">
                <a:solidFill>
                  <a:schemeClr val="dk1"/>
                </a:solidFill>
                <a:latin typeface="+mj-lt"/>
                <a:ea typeface="Arial"/>
                <a:cs typeface="Arial"/>
                <a:sym typeface="Arial"/>
              </a:rPr>
              <a:t> sergilenemediği görüldü. Training yapılamadığı fakat </a:t>
            </a:r>
            <a:r>
              <a:rPr lang="tr-TR" sz="1200" b="0" i="0" u="none" strike="noStrike" cap="none" dirty="0" err="1">
                <a:solidFill>
                  <a:schemeClr val="dk1"/>
                </a:solidFill>
                <a:latin typeface="+mj-lt"/>
                <a:ea typeface="Arial"/>
                <a:cs typeface="Arial"/>
                <a:sym typeface="Arial"/>
              </a:rPr>
              <a:t>drone</a:t>
            </a:r>
            <a:r>
              <a:rPr lang="tr-TR" sz="1200" b="0" i="0" u="none" strike="noStrike" cap="none" dirty="0">
                <a:solidFill>
                  <a:schemeClr val="dk1"/>
                </a:solidFill>
                <a:latin typeface="+mj-lt"/>
                <a:ea typeface="Arial"/>
                <a:cs typeface="Arial"/>
                <a:sym typeface="Arial"/>
              </a:rPr>
              <a:t> üzerinde </a:t>
            </a:r>
            <a:r>
              <a:rPr lang="tr-TR" sz="1200" b="0" i="0" u="none" strike="noStrike" cap="none" dirty="0" err="1">
                <a:solidFill>
                  <a:schemeClr val="dk1"/>
                </a:solidFill>
                <a:latin typeface="+mj-lt"/>
                <a:ea typeface="Arial"/>
                <a:cs typeface="Arial"/>
                <a:sym typeface="Arial"/>
              </a:rPr>
              <a:t>nonlinear</a:t>
            </a:r>
            <a:r>
              <a:rPr lang="tr-TR" sz="1200" b="0" i="0" u="none" strike="noStrike" cap="none" dirty="0">
                <a:solidFill>
                  <a:schemeClr val="dk1"/>
                </a:solidFill>
                <a:latin typeface="+mj-lt"/>
                <a:ea typeface="Arial"/>
                <a:cs typeface="Arial"/>
                <a:sym typeface="Arial"/>
              </a:rPr>
              <a:t> sistemde RL çalışması yoktu ve biz bunu denemiş olduk.</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dirty="0">
                <a:solidFill>
                  <a:schemeClr val="dk1"/>
                </a:solidFill>
                <a:latin typeface="+mj-lt"/>
              </a:rPr>
              <a:t>Algoritma </a:t>
            </a:r>
            <a:r>
              <a:rPr lang="tr-TR" sz="1200" dirty="0" err="1">
                <a:solidFill>
                  <a:schemeClr val="dk1"/>
                </a:solidFill>
                <a:latin typeface="+mj-lt"/>
              </a:rPr>
              <a:t>learning</a:t>
            </a:r>
            <a:r>
              <a:rPr lang="tr-TR" sz="1200" dirty="0">
                <a:solidFill>
                  <a:schemeClr val="dk1"/>
                </a:solidFill>
                <a:latin typeface="+mj-lt"/>
              </a:rPr>
              <a:t> rate </a:t>
            </a:r>
            <a:r>
              <a:rPr lang="tr-TR" sz="1200" dirty="0" err="1">
                <a:solidFill>
                  <a:schemeClr val="dk1"/>
                </a:solidFill>
                <a:latin typeface="+mj-lt"/>
              </a:rPr>
              <a:t>observation</a:t>
            </a:r>
            <a:r>
              <a:rPr lang="tr-TR" sz="1200" dirty="0">
                <a:solidFill>
                  <a:schemeClr val="dk1"/>
                </a:solidFill>
                <a:latin typeface="+mj-lt"/>
              </a:rPr>
              <a:t> </a:t>
            </a:r>
            <a:r>
              <a:rPr lang="tr-TR" sz="1200" dirty="0" err="1">
                <a:solidFill>
                  <a:schemeClr val="dk1"/>
                </a:solidFill>
                <a:latin typeface="+mj-lt"/>
              </a:rPr>
              <a:t>sattae</a:t>
            </a:r>
            <a:r>
              <a:rPr lang="tr-TR" sz="1200" dirty="0">
                <a:solidFill>
                  <a:schemeClr val="dk1"/>
                </a:solidFill>
                <a:latin typeface="+mj-lt"/>
              </a:rPr>
              <a:t> </a:t>
            </a:r>
            <a:r>
              <a:rPr lang="tr-TR" sz="1200" dirty="0" err="1">
                <a:solidFill>
                  <a:schemeClr val="dk1"/>
                </a:solidFill>
                <a:latin typeface="+mj-lt"/>
              </a:rPr>
              <a:t>training</a:t>
            </a:r>
            <a:r>
              <a:rPr lang="tr-TR" sz="1200" dirty="0">
                <a:solidFill>
                  <a:schemeClr val="dk1"/>
                </a:solidFill>
                <a:latin typeface="+mj-lt"/>
              </a:rPr>
              <a:t> times:5 saat vb.</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dirty="0">
                <a:solidFill>
                  <a:schemeClr val="dk1"/>
                </a:solidFill>
                <a:latin typeface="+mj-lt"/>
              </a:rPr>
              <a:t>Training </a:t>
            </a:r>
            <a:r>
              <a:rPr lang="tr-TR" sz="1200" dirty="0" err="1">
                <a:solidFill>
                  <a:schemeClr val="dk1"/>
                </a:solidFill>
                <a:latin typeface="+mj-lt"/>
              </a:rPr>
              <a:t>episode</a:t>
            </a:r>
            <a:r>
              <a:rPr lang="tr-TR" sz="1200" dirty="0">
                <a:solidFill>
                  <a:schemeClr val="dk1"/>
                </a:solidFill>
                <a:latin typeface="+mj-lt"/>
              </a:rPr>
              <a:t> </a:t>
            </a:r>
            <a:r>
              <a:rPr lang="tr-TR" sz="1200" dirty="0" err="1">
                <a:solidFill>
                  <a:schemeClr val="dk1"/>
                </a:solidFill>
                <a:latin typeface="+mj-lt"/>
              </a:rPr>
              <a:t>related</a:t>
            </a:r>
            <a:r>
              <a:rPr lang="tr-TR" sz="1200" dirty="0">
                <a:solidFill>
                  <a:schemeClr val="dk1"/>
                </a:solidFill>
                <a:latin typeface="+mj-lt"/>
              </a:rPr>
              <a:t> </a:t>
            </a:r>
            <a:r>
              <a:rPr lang="tr-TR" sz="1200" dirty="0" err="1">
                <a:solidFill>
                  <a:schemeClr val="dk1"/>
                </a:solidFill>
                <a:latin typeface="+mj-lt"/>
              </a:rPr>
              <a:t>with</a:t>
            </a:r>
            <a:r>
              <a:rPr lang="tr-TR" sz="1200" dirty="0">
                <a:solidFill>
                  <a:schemeClr val="dk1"/>
                </a:solidFill>
                <a:latin typeface="+mj-lt"/>
              </a:rPr>
              <a:t> zaman </a:t>
            </a:r>
            <a:endParaRPr lang="tr-TR" sz="1200" b="0" i="0" u="none" strike="noStrike" cap="none" dirty="0">
              <a:solidFill>
                <a:schemeClr val="dk1"/>
              </a:solidFill>
              <a:latin typeface="+mj-lt"/>
              <a:ea typeface="Arial"/>
              <a:cs typeface="Arial"/>
              <a:sym typeface="Arial"/>
            </a:endParaRPr>
          </a:p>
          <a:p>
            <a:pPr marL="0" lvl="0" indent="0" algn="l" rtl="0">
              <a:spcBef>
                <a:spcPts val="0"/>
              </a:spcBef>
              <a:spcAft>
                <a:spcPts val="0"/>
              </a:spcAft>
              <a:buNone/>
            </a:pPr>
            <a:r>
              <a:rPr lang="tr-TR" noProof="0" dirty="0"/>
              <a:t>Oldukça uzun bir zam</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79394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168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896052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0602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worked</a:t>
            </a:r>
            <a:r>
              <a:rPr lang="tr-TR" sz="1200" dirty="0">
                <a:latin typeface="+mj-lt"/>
                <a:ea typeface="Calibri"/>
                <a:cs typeface="Calibri"/>
                <a:sym typeface="Calibri"/>
              </a:rPr>
              <a:t> </a:t>
            </a:r>
            <a:r>
              <a:rPr lang="tr-TR" sz="1200" dirty="0" err="1">
                <a:latin typeface="+mj-lt"/>
                <a:ea typeface="Calibri"/>
                <a:cs typeface="Calibri"/>
                <a:sym typeface="Calibri"/>
              </a:rPr>
              <a:t>with</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drone</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These</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composed</a:t>
            </a:r>
            <a:r>
              <a:rPr lang="tr-TR" sz="1200" dirty="0">
                <a:latin typeface="+mj-lt"/>
                <a:ea typeface="Calibri"/>
                <a:cs typeface="Calibri"/>
                <a:sym typeface="Calibri"/>
              </a:rPr>
              <a:t> of </a:t>
            </a:r>
            <a:r>
              <a:rPr lang="tr-TR" sz="1200" dirty="0" err="1">
                <a:latin typeface="+mj-lt"/>
                <a:ea typeface="Calibri"/>
                <a:cs typeface="Calibri"/>
                <a:sym typeface="Calibri"/>
              </a:rPr>
              <a:t>different</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algorithms</a:t>
            </a:r>
            <a:r>
              <a:rPr lang="tr-TR" sz="1200" dirty="0">
                <a:latin typeface="+mj-lt"/>
                <a:ea typeface="Calibri"/>
                <a:cs typeface="Calibri"/>
                <a:sym typeface="Calibri"/>
              </a:rPr>
              <a:t>. </a:t>
            </a: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aimed</a:t>
            </a:r>
            <a:r>
              <a:rPr lang="tr-TR" sz="1200" dirty="0">
                <a:latin typeface="+mj-lt"/>
                <a:ea typeface="Calibri"/>
                <a:cs typeface="Calibri"/>
                <a:sym typeface="Calibri"/>
              </a:rPr>
              <a:t> </a:t>
            </a:r>
            <a:r>
              <a:rPr lang="tr-TR" sz="1200" dirty="0" err="1">
                <a:latin typeface="+mj-lt"/>
                <a:ea typeface="Calibri"/>
                <a:cs typeface="Calibri"/>
                <a:sym typeface="Calibri"/>
              </a:rPr>
              <a:t>to</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attitude</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This</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 is </a:t>
            </a:r>
            <a:r>
              <a:rPr lang="tr-TR" sz="1200" dirty="0" err="1">
                <a:latin typeface="+mj-lt"/>
                <a:ea typeface="Calibri"/>
                <a:cs typeface="Calibri"/>
                <a:sym typeface="Calibri"/>
              </a:rPr>
              <a:t>made</a:t>
            </a:r>
            <a:r>
              <a:rPr lang="tr-TR" sz="1200" dirty="0">
                <a:latin typeface="+mj-lt"/>
                <a:ea typeface="Calibri"/>
                <a:cs typeface="Calibri"/>
                <a:sym typeface="Calibri"/>
              </a:rPr>
              <a:t> </a:t>
            </a:r>
            <a:r>
              <a:rPr lang="tr-TR" sz="1200" dirty="0" err="1">
                <a:latin typeface="+mj-lt"/>
                <a:ea typeface="Calibri"/>
                <a:cs typeface="Calibri"/>
                <a:sym typeface="Calibri"/>
              </a:rPr>
              <a:t>by</a:t>
            </a:r>
            <a:r>
              <a:rPr lang="tr-TR" sz="1200" dirty="0">
                <a:latin typeface="+mj-lt"/>
                <a:ea typeface="Calibri"/>
                <a:cs typeface="Calibri"/>
                <a:sym typeface="Calibri"/>
              </a:rPr>
              <a:t> </a:t>
            </a:r>
            <a:r>
              <a:rPr lang="tr-TR" sz="1200" dirty="0" err="1">
                <a:latin typeface="+mj-lt"/>
                <a:ea typeface="Calibri"/>
                <a:cs typeface="Calibri"/>
                <a:sym typeface="Calibri"/>
              </a:rPr>
              <a:t>using</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PID </a:t>
            </a:r>
            <a:r>
              <a:rPr lang="tr-TR" sz="1200" dirty="0" err="1">
                <a:latin typeface="+mj-lt"/>
                <a:ea typeface="Calibri"/>
                <a:cs typeface="Calibri"/>
                <a:sym typeface="Calibri"/>
              </a:rPr>
              <a:t>controller</a:t>
            </a:r>
            <a:r>
              <a:rPr lang="tr-TR" sz="1200" dirty="0">
                <a:latin typeface="+mj-lt"/>
                <a:ea typeface="Calibri"/>
                <a:cs typeface="Calibri"/>
                <a:sym typeface="Calibri"/>
              </a:rPr>
              <a:t> . </a:t>
            </a:r>
            <a:r>
              <a:rPr lang="tr-TR" sz="1200" dirty="0" err="1">
                <a:latin typeface="+mj-lt"/>
                <a:ea typeface="Calibri"/>
                <a:cs typeface="Calibri"/>
                <a:sym typeface="Calibri"/>
              </a:rPr>
              <a:t>However</a:t>
            </a:r>
            <a:r>
              <a:rPr lang="tr-TR" sz="1200" dirty="0">
                <a:latin typeface="+mj-lt"/>
                <a:ea typeface="Calibri"/>
                <a:cs typeface="Calibri"/>
                <a:sym typeface="Calibri"/>
              </a:rPr>
              <a:t>, PID </a:t>
            </a:r>
            <a:r>
              <a:rPr lang="tr-TR" sz="1200" dirty="0" err="1">
                <a:latin typeface="+mj-lt"/>
                <a:ea typeface="Calibri"/>
                <a:cs typeface="Calibri"/>
                <a:sym typeface="Calibri"/>
              </a:rPr>
              <a:t>controllers</a:t>
            </a:r>
            <a:r>
              <a:rPr lang="tr-TR" sz="1200" dirty="0">
                <a:latin typeface="+mj-lt"/>
                <a:ea typeface="Calibri"/>
                <a:cs typeface="Calibri"/>
                <a:sym typeface="Calibri"/>
              </a:rPr>
              <a:t> </a:t>
            </a:r>
            <a:r>
              <a:rPr lang="tr-TR" sz="1200" dirty="0" err="1">
                <a:latin typeface="+mj-lt"/>
                <a:ea typeface="Calibri"/>
                <a:cs typeface="Calibri"/>
                <a:sym typeface="Calibri"/>
              </a:rPr>
              <a:t>have</a:t>
            </a:r>
            <a:r>
              <a:rPr lang="tr-TR" sz="1200" dirty="0">
                <a:latin typeface="+mj-lt"/>
                <a:ea typeface="Calibri"/>
                <a:cs typeface="Calibri"/>
                <a:sym typeface="Calibri"/>
              </a:rPr>
              <a:t> </a:t>
            </a:r>
            <a:r>
              <a:rPr lang="tr-TR" sz="1200" dirty="0" err="1">
                <a:latin typeface="+mj-lt"/>
                <a:ea typeface="Calibri"/>
                <a:cs typeface="Calibri"/>
                <a:sym typeface="Calibri"/>
              </a:rPr>
              <a:t>some</a:t>
            </a:r>
            <a:r>
              <a:rPr lang="tr-TR" sz="1200" dirty="0">
                <a:latin typeface="+mj-lt"/>
                <a:ea typeface="Calibri"/>
                <a:cs typeface="Calibri"/>
                <a:sym typeface="Calibri"/>
              </a:rPr>
              <a:t> </a:t>
            </a:r>
            <a:r>
              <a:rPr lang="tr-TR" sz="1200" dirty="0" err="1">
                <a:latin typeface="+mj-lt"/>
                <a:ea typeface="Calibri"/>
                <a:cs typeface="Calibri"/>
                <a:sym typeface="Calibri"/>
              </a:rPr>
              <a:t>limitations</a:t>
            </a:r>
            <a:r>
              <a:rPr lang="tr-TR" sz="1200" dirty="0">
                <a:latin typeface="+mj-lt"/>
                <a:ea typeface="Calibri"/>
                <a:cs typeface="Calibri"/>
                <a:sym typeface="Calibri"/>
              </a:rPr>
              <a:t>.</a:t>
            </a:r>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PID </a:t>
            </a:r>
            <a:r>
              <a:rPr lang="tr-TR" noProof="0" dirty="0" err="1"/>
              <a:t>controllers</a:t>
            </a:r>
            <a:r>
              <a:rPr lang="tr-TR" noProof="0" dirty="0"/>
              <a:t> </a:t>
            </a:r>
            <a:r>
              <a:rPr lang="tr-TR" noProof="0" dirty="0" err="1"/>
              <a:t>sensitive</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Therefore</a:t>
            </a:r>
            <a:r>
              <a:rPr lang="tr-TR" noProof="0" dirty="0"/>
              <a:t>, at </a:t>
            </a:r>
            <a:r>
              <a:rPr lang="tr-TR" noProof="0" dirty="0" err="1"/>
              <a:t>the</a:t>
            </a:r>
            <a:r>
              <a:rPr lang="tr-TR" noProof="0" dirty="0"/>
              <a:t> </a:t>
            </a:r>
            <a:r>
              <a:rPr lang="tr-TR" noProof="0" dirty="0" err="1"/>
              <a:t>different</a:t>
            </a:r>
            <a:r>
              <a:rPr lang="tr-TR" noProof="0" dirty="0"/>
              <a:t> </a:t>
            </a:r>
            <a:r>
              <a:rPr lang="tr-TR" noProof="0" dirty="0" err="1"/>
              <a:t>environment</a:t>
            </a:r>
            <a:r>
              <a:rPr lang="tr-TR" noProof="0" dirty="0"/>
              <a:t>, </a:t>
            </a:r>
            <a:r>
              <a:rPr lang="tr-TR" noProof="0" dirty="0" err="1"/>
              <a:t>climate</a:t>
            </a:r>
            <a:r>
              <a:rPr lang="tr-TR" noProof="0" dirty="0"/>
              <a:t> </a:t>
            </a:r>
            <a:r>
              <a:rPr lang="tr-TR" noProof="0" dirty="0" err="1"/>
              <a:t>or</a:t>
            </a:r>
            <a:r>
              <a:rPr lang="tr-TR" noProof="0" dirty="0"/>
              <a:t> </a:t>
            </a:r>
            <a:r>
              <a:rPr lang="tr-TR" noProof="0" dirty="0" err="1"/>
              <a:t>mission</a:t>
            </a:r>
            <a:r>
              <a:rPr lang="tr-TR" noProof="0" dirty="0"/>
              <a:t> </a:t>
            </a:r>
            <a:r>
              <a:rPr lang="tr-TR" noProof="0" dirty="0" err="1"/>
              <a:t>conditions</a:t>
            </a:r>
            <a:r>
              <a:rPr lang="tr-TR" noProof="0" dirty="0"/>
              <a:t> </a:t>
            </a:r>
            <a:r>
              <a:rPr lang="tr-TR" noProof="0" dirty="0" err="1"/>
              <a:t>flight</a:t>
            </a:r>
            <a:r>
              <a:rPr lang="tr-TR" noProof="0" dirty="0"/>
              <a:t> </a:t>
            </a:r>
            <a:r>
              <a:rPr lang="tr-TR" noProof="0" dirty="0" err="1"/>
              <a:t>perfromance</a:t>
            </a:r>
            <a:r>
              <a:rPr lang="tr-TR" noProof="0" dirty="0"/>
              <a:t> </a:t>
            </a:r>
            <a:r>
              <a:rPr lang="tr-TR" noProof="0" dirty="0" err="1"/>
              <a:t>fall</a:t>
            </a:r>
            <a:r>
              <a:rPr lang="tr-TR" noProof="0" dirty="0"/>
              <a:t> </a:t>
            </a:r>
            <a:r>
              <a:rPr lang="tr-TR" noProof="0" dirty="0" err="1"/>
              <a:t>seriously</a:t>
            </a:r>
            <a:r>
              <a:rPr lang="tr-TR" noProof="0" dirty="0"/>
              <a:t>. </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46572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When</a:t>
            </a:r>
            <a:r>
              <a:rPr lang="tr-TR" noProof="0" dirty="0"/>
              <a:t> </a:t>
            </a:r>
            <a:r>
              <a:rPr lang="tr-TR" noProof="0" dirty="0" err="1"/>
              <a:t>we</a:t>
            </a:r>
            <a:r>
              <a:rPr lang="tr-TR" noProof="0" dirty="0"/>
              <a:t> </a:t>
            </a:r>
            <a:r>
              <a:rPr lang="tr-TR" noProof="0" dirty="0" err="1"/>
              <a:t>look</a:t>
            </a:r>
            <a:r>
              <a:rPr lang="tr-TR" noProof="0" dirty="0"/>
              <a:t> at </a:t>
            </a:r>
            <a:r>
              <a:rPr lang="tr-TR" noProof="0" dirty="0" err="1"/>
              <a:t>why</a:t>
            </a:r>
            <a:r>
              <a:rPr lang="tr-TR" noProof="0" dirty="0"/>
              <a:t> </a:t>
            </a:r>
            <a:r>
              <a:rPr lang="tr-TR" noProof="0" dirty="0" err="1"/>
              <a:t>we</a:t>
            </a:r>
            <a:r>
              <a:rPr lang="tr-TR" noProof="0" dirty="0"/>
              <a:t> </a:t>
            </a:r>
            <a:r>
              <a:rPr lang="tr-TR" noProof="0" dirty="0" err="1"/>
              <a:t>used</a:t>
            </a:r>
            <a:r>
              <a:rPr lang="tr-TR" noProof="0" dirty="0"/>
              <a:t> RL </a:t>
            </a:r>
            <a:r>
              <a:rPr lang="tr-TR" noProof="0" dirty="0" err="1"/>
              <a:t>algorithms</a:t>
            </a:r>
            <a:r>
              <a:rPr lang="tr-TR" noProof="0" dirty="0"/>
              <a:t>, </a:t>
            </a:r>
            <a:r>
              <a:rPr lang="tr-TR" noProof="0" dirty="0" err="1"/>
              <a:t>Their</a:t>
            </a:r>
            <a:r>
              <a:rPr lang="tr-TR" noProof="0" dirty="0"/>
              <a:t> </a:t>
            </a:r>
            <a:r>
              <a:rPr lang="tr-TR" noProof="0" dirty="0" err="1"/>
              <a:t>advantages</a:t>
            </a:r>
            <a:r>
              <a:rPr lang="tr-TR" noProof="0" dirty="0"/>
              <a:t> </a:t>
            </a:r>
            <a:r>
              <a:rPr lang="tr-TR" noProof="0" dirty="0" err="1"/>
              <a:t>are</a:t>
            </a:r>
            <a:r>
              <a:rPr lang="tr-TR" noProof="0" dirty="0"/>
              <a:t> self </a:t>
            </a:r>
            <a:r>
              <a:rPr lang="tr-TR" noProof="0" dirty="0" err="1"/>
              <a:t>learning</a:t>
            </a:r>
            <a:r>
              <a:rPr lang="tr-TR" noProof="0" dirty="0"/>
              <a:t> </a:t>
            </a:r>
            <a:r>
              <a:rPr lang="tr-TR" noProof="0" dirty="0" err="1"/>
              <a:t>mechanism</a:t>
            </a:r>
            <a:r>
              <a:rPr lang="tr-TR" noProof="0" dirty="0"/>
              <a:t> </a:t>
            </a:r>
            <a:r>
              <a:rPr lang="tr-TR" noProof="0" dirty="0" err="1"/>
              <a:t>and</a:t>
            </a:r>
            <a:r>
              <a:rPr lang="tr-TR" noProof="0" dirty="0"/>
              <a:t> </a:t>
            </a:r>
            <a:r>
              <a:rPr lang="tr-TR" noProof="0" dirty="0" err="1"/>
              <a:t>adaptability</a:t>
            </a:r>
            <a:r>
              <a:rPr lang="tr-TR" noProof="0" dirty="0"/>
              <a:t>. </a:t>
            </a:r>
            <a:r>
              <a:rPr lang="tr-TR" noProof="0" dirty="0" err="1"/>
              <a:t>Reinforcement</a:t>
            </a:r>
            <a:r>
              <a:rPr lang="tr-TR" noProof="0" dirty="0"/>
              <a:t> </a:t>
            </a:r>
            <a:r>
              <a:rPr lang="tr-TR" noProof="0" dirty="0" err="1"/>
              <a:t>learning</a:t>
            </a:r>
            <a:r>
              <a:rPr lang="tr-TR" noProof="0" dirty="0"/>
              <a:t> is an </a:t>
            </a:r>
            <a:r>
              <a:rPr lang="tr-TR" noProof="0" dirty="0" err="1"/>
              <a:t>machine</a:t>
            </a:r>
            <a:r>
              <a:rPr lang="tr-TR" noProof="0" dirty="0"/>
              <a:t> </a:t>
            </a:r>
            <a:r>
              <a:rPr lang="tr-TR" noProof="0" dirty="0" err="1"/>
              <a:t>learning</a:t>
            </a:r>
            <a:r>
              <a:rPr lang="tr-TR" noProof="0" dirty="0"/>
              <a:t> </a:t>
            </a:r>
            <a:r>
              <a:rPr lang="tr-TR" noProof="0" dirty="0" err="1"/>
              <a:t>subfield</a:t>
            </a:r>
            <a:r>
              <a:rPr lang="tr-TR" noProof="0" dirty="0"/>
              <a:t> </a:t>
            </a:r>
            <a:r>
              <a:rPr lang="tr-TR" noProof="0" dirty="0" err="1"/>
              <a:t>and</a:t>
            </a:r>
            <a:r>
              <a:rPr lang="tr-TR" noProof="0" dirty="0"/>
              <a:t> </a:t>
            </a:r>
            <a:r>
              <a:rPr lang="tr-TR" noProof="0" dirty="0" err="1"/>
              <a:t>hence</a:t>
            </a:r>
            <a:r>
              <a:rPr lang="tr-TR" noProof="0" dirty="0"/>
              <a:t> it has </a:t>
            </a:r>
            <a:r>
              <a:rPr lang="tr-TR" noProof="0" dirty="0" err="1"/>
              <a:t>capable</a:t>
            </a:r>
            <a:r>
              <a:rPr lang="tr-TR" noProof="0" dirty="0"/>
              <a:t> </a:t>
            </a:r>
            <a:r>
              <a:rPr lang="tr-TR" noProof="0" dirty="0" err="1"/>
              <a:t>to</a:t>
            </a:r>
            <a:r>
              <a:rPr lang="tr-TR" noProof="0" dirty="0"/>
              <a:t> </a:t>
            </a:r>
            <a:r>
              <a:rPr lang="tr-TR" noProof="0" dirty="0" err="1"/>
              <a:t>learn</a:t>
            </a:r>
            <a:r>
              <a:rPr lang="tr-TR" noProof="0" dirty="0"/>
              <a:t> </a:t>
            </a:r>
            <a:r>
              <a:rPr lang="tr-TR" noProof="0" dirty="0" err="1"/>
              <a:t>by</a:t>
            </a:r>
            <a:r>
              <a:rPr lang="tr-TR" noProof="0" dirty="0"/>
              <a:t> </a:t>
            </a:r>
            <a:r>
              <a:rPr lang="tr-TR" noProof="0" dirty="0" err="1"/>
              <a:t>training</a:t>
            </a:r>
            <a:r>
              <a:rPr lang="tr-TR" noProof="0" dirty="0"/>
              <a:t>. </a:t>
            </a:r>
            <a:r>
              <a:rPr lang="tr-TR" noProof="0" dirty="0" err="1"/>
              <a:t>And</a:t>
            </a:r>
            <a:r>
              <a:rPr lang="tr-TR" noProof="0" dirty="0"/>
              <a:t> </a:t>
            </a:r>
            <a:r>
              <a:rPr lang="tr-TR" noProof="0" dirty="0" err="1"/>
              <a:t>this</a:t>
            </a:r>
            <a:r>
              <a:rPr lang="tr-TR" noProof="0" dirty="0"/>
              <a:t> </a:t>
            </a:r>
            <a:r>
              <a:rPr lang="tr-TR" noProof="0" dirty="0" err="1"/>
              <a:t>training</a:t>
            </a:r>
            <a:r>
              <a:rPr lang="tr-TR" noProof="0" dirty="0"/>
              <a:t> </a:t>
            </a:r>
            <a:r>
              <a:rPr lang="tr-TR" noProof="0" dirty="0" err="1"/>
              <a:t>make</a:t>
            </a:r>
            <a:r>
              <a:rPr lang="tr-TR" noProof="0" dirty="0"/>
              <a:t> it </a:t>
            </a:r>
            <a:r>
              <a:rPr lang="tr-TR" noProof="0" dirty="0" err="1"/>
              <a:t>adapts</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easily</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77934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01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One</a:t>
            </a:r>
            <a:r>
              <a:rPr lang="tr-TR" noProof="0" dirty="0"/>
              <a:t> of </a:t>
            </a:r>
            <a:r>
              <a:rPr lang="tr-TR" noProof="0" dirty="0" err="1"/>
              <a:t>the</a:t>
            </a:r>
            <a:r>
              <a:rPr lang="tr-TR" noProof="0" dirty="0"/>
              <a:t> </a:t>
            </a:r>
            <a:r>
              <a:rPr lang="tr-TR" noProof="0" dirty="0" err="1"/>
              <a:t>most</a:t>
            </a:r>
            <a:r>
              <a:rPr lang="tr-TR" noProof="0" dirty="0"/>
              <a:t> </a:t>
            </a:r>
            <a:r>
              <a:rPr lang="tr-TR" noProof="0" dirty="0" err="1"/>
              <a:t>common</a:t>
            </a:r>
            <a:r>
              <a:rPr lang="tr-TR" noProof="0" dirty="0"/>
              <a:t> </a:t>
            </a:r>
            <a:r>
              <a:rPr lang="tr-TR" noProof="0" dirty="0" err="1"/>
              <a:t>used</a:t>
            </a:r>
            <a:r>
              <a:rPr lang="tr-TR" noProof="0" dirty="0"/>
              <a:t> </a:t>
            </a:r>
            <a:r>
              <a:rPr lang="tr-TR" noProof="0" dirty="0" err="1"/>
              <a:t>method</a:t>
            </a:r>
            <a:r>
              <a:rPr lang="tr-TR" noProof="0" dirty="0"/>
              <a:t> is DDPG </a:t>
            </a:r>
            <a:r>
              <a:rPr lang="tr-TR" noProof="0" dirty="0" err="1"/>
              <a:t>algorithm</a:t>
            </a:r>
            <a:r>
              <a:rPr lang="tr-TR" noProof="0" dirty="0"/>
              <a:t>. </a:t>
            </a:r>
            <a:r>
              <a:rPr lang="tr-TR" noProof="0" dirty="0" err="1"/>
              <a:t>It</a:t>
            </a:r>
            <a:r>
              <a:rPr lang="tr-TR" noProof="0" dirty="0"/>
              <a:t> is an </a:t>
            </a:r>
            <a:r>
              <a:rPr lang="tr-TR" noProof="0" dirty="0" err="1"/>
              <a:t>continuous</a:t>
            </a:r>
            <a:r>
              <a:rPr lang="tr-TR" noProof="0" dirty="0"/>
              <a:t> </a:t>
            </a:r>
            <a:r>
              <a:rPr lang="tr-TR" noProof="0" dirty="0" err="1"/>
              <a:t>system</a:t>
            </a:r>
            <a:r>
              <a:rPr lang="tr-TR" noProof="0" dirty="0"/>
              <a:t> </a:t>
            </a:r>
            <a:r>
              <a:rPr lang="tr-TR" noProof="0" dirty="0" err="1"/>
              <a:t>and</a:t>
            </a:r>
            <a:r>
              <a:rPr lang="tr-TR" noProof="0" dirty="0"/>
              <a:t> </a:t>
            </a:r>
            <a:r>
              <a:rPr lang="tr-TR" noProof="0" dirty="0" err="1"/>
              <a:t>therefore</a:t>
            </a:r>
            <a:r>
              <a:rPr lang="tr-TR" noProof="0" dirty="0"/>
              <a:t> </a:t>
            </a:r>
            <a:r>
              <a:rPr lang="tr-TR" noProof="0" dirty="0" err="1"/>
              <a:t>usable</a:t>
            </a:r>
            <a:r>
              <a:rPr lang="tr-TR" noProof="0" dirty="0"/>
              <a:t> in </a:t>
            </a:r>
            <a:r>
              <a:rPr lang="tr-TR" noProof="0" dirty="0" err="1"/>
              <a:t>the</a:t>
            </a:r>
            <a:r>
              <a:rPr lang="tr-TR" noProof="0" dirty="0"/>
              <a:t> </a:t>
            </a:r>
            <a:r>
              <a:rPr lang="tr-TR" noProof="0" dirty="0" err="1"/>
              <a:t>UAV’s</a:t>
            </a:r>
            <a:endParaRPr lang="tr-TR" noProof="0" dirty="0"/>
          </a:p>
          <a:p>
            <a:pPr marL="0" lvl="0" indent="0" algn="l" rtl="0">
              <a:spcBef>
                <a:spcPts val="0"/>
              </a:spcBef>
              <a:spcAft>
                <a:spcPts val="0"/>
              </a:spcAft>
              <a:buNone/>
            </a:pPr>
            <a:r>
              <a:rPr lang="tr-TR" noProof="0" dirty="0" err="1"/>
              <a:t>It</a:t>
            </a:r>
            <a:r>
              <a:rPr lang="tr-TR" noProof="0" dirty="0"/>
              <a:t> </a:t>
            </a:r>
            <a:r>
              <a:rPr lang="tr-TR" noProof="0" dirty="0" err="1"/>
              <a:t>consists</a:t>
            </a:r>
            <a:r>
              <a:rPr lang="tr-TR" noProof="0" dirty="0"/>
              <a:t> of </a:t>
            </a:r>
            <a:r>
              <a:rPr lang="tr-TR" noProof="0" dirty="0" err="1"/>
              <a:t>the</a:t>
            </a:r>
            <a:r>
              <a:rPr lang="tr-TR" noProof="0" dirty="0"/>
              <a:t> </a:t>
            </a:r>
            <a:r>
              <a:rPr lang="tr-TR" noProof="0" dirty="0" err="1"/>
              <a:t>actor</a:t>
            </a:r>
            <a:r>
              <a:rPr lang="tr-TR" noProof="0" dirty="0"/>
              <a:t> </a:t>
            </a:r>
            <a:r>
              <a:rPr lang="tr-TR" noProof="0" dirty="0" err="1"/>
              <a:t>and</a:t>
            </a:r>
            <a:r>
              <a:rPr lang="tr-TR" noProof="0" dirty="0"/>
              <a:t> </a:t>
            </a:r>
            <a:r>
              <a:rPr lang="tr-TR" noProof="0" dirty="0" err="1"/>
              <a:t>critic</a:t>
            </a:r>
            <a:r>
              <a:rPr lang="tr-TR" noProof="0" dirty="0"/>
              <a:t> </a:t>
            </a:r>
            <a:r>
              <a:rPr lang="tr-TR" noProof="0" dirty="0" err="1"/>
              <a:t>networks</a:t>
            </a:r>
            <a:r>
              <a:rPr lang="tr-TR" noProof="0" dirty="0"/>
              <a:t>. </a:t>
            </a:r>
            <a:r>
              <a:rPr lang="tr-TR" noProof="0" dirty="0" err="1"/>
              <a:t>Actor</a:t>
            </a:r>
            <a:r>
              <a:rPr lang="tr-TR" noProof="0" dirty="0"/>
              <a:t> network </a:t>
            </a:r>
            <a:r>
              <a:rPr lang="tr-TR" noProof="0" dirty="0" err="1"/>
              <a:t>takes</a:t>
            </a:r>
            <a:r>
              <a:rPr lang="tr-TR" noProof="0" dirty="0"/>
              <a:t> </a:t>
            </a:r>
            <a:r>
              <a:rPr lang="tr-TR" noProof="0" dirty="0" err="1"/>
              <a:t>the</a:t>
            </a:r>
            <a:r>
              <a:rPr lang="tr-TR" noProof="0" dirty="0"/>
              <a:t> </a:t>
            </a:r>
            <a:r>
              <a:rPr lang="tr-TR" noProof="0" dirty="0" err="1"/>
              <a:t>states</a:t>
            </a:r>
            <a:r>
              <a:rPr lang="tr-TR" noProof="0" dirty="0"/>
              <a:t> </a:t>
            </a:r>
            <a:r>
              <a:rPr lang="tr-TR" noProof="0" dirty="0" err="1"/>
              <a:t>and</a:t>
            </a:r>
            <a:r>
              <a:rPr lang="tr-TR" noProof="0" dirty="0"/>
              <a:t> </a:t>
            </a:r>
            <a:r>
              <a:rPr lang="tr-TR" noProof="0" dirty="0" err="1"/>
              <a:t>returns</a:t>
            </a:r>
            <a:r>
              <a:rPr lang="tr-TR" noProof="0" dirty="0"/>
              <a:t> </a:t>
            </a:r>
            <a:r>
              <a:rPr lang="tr-TR" noProof="0" dirty="0" err="1"/>
              <a:t>actions</a:t>
            </a:r>
            <a:r>
              <a:rPr lang="tr-TR" noProof="0" dirty="0"/>
              <a:t>.</a:t>
            </a:r>
          </a:p>
          <a:p>
            <a:pPr marL="0" lvl="0" indent="0" algn="l" rtl="0">
              <a:spcBef>
                <a:spcPts val="0"/>
              </a:spcBef>
              <a:spcAft>
                <a:spcPts val="0"/>
              </a:spcAft>
              <a:buNone/>
            </a:pPr>
            <a:r>
              <a:rPr lang="tr-TR" noProof="0" dirty="0" err="1"/>
              <a:t>Critic</a:t>
            </a:r>
            <a:r>
              <a:rPr lang="tr-TR" noProof="0" dirty="0"/>
              <a:t> network </a:t>
            </a:r>
            <a:r>
              <a:rPr lang="tr-TR" noProof="0" dirty="0" err="1"/>
              <a:t>gets</a:t>
            </a:r>
            <a:r>
              <a:rPr lang="tr-TR" noProof="0" dirty="0"/>
              <a:t> </a:t>
            </a:r>
            <a:r>
              <a:rPr lang="tr-TR" noProof="0" dirty="0" err="1"/>
              <a:t>the</a:t>
            </a:r>
            <a:r>
              <a:rPr lang="tr-TR" noProof="0" dirty="0"/>
              <a:t> </a:t>
            </a:r>
            <a:r>
              <a:rPr lang="tr-TR" noProof="0" dirty="0" err="1"/>
              <a:t>state</a:t>
            </a:r>
            <a:r>
              <a:rPr lang="tr-TR" noProof="0" dirty="0"/>
              <a:t> </a:t>
            </a:r>
            <a:r>
              <a:rPr lang="tr-TR" noProof="0" dirty="0" err="1"/>
              <a:t>and</a:t>
            </a:r>
            <a:r>
              <a:rPr lang="tr-TR" noProof="0" dirty="0"/>
              <a:t> </a:t>
            </a:r>
            <a:r>
              <a:rPr lang="tr-TR" noProof="0" dirty="0" err="1"/>
              <a:t>action</a:t>
            </a:r>
            <a:r>
              <a:rPr lang="tr-TR" noProof="0" dirty="0"/>
              <a:t> as </a:t>
            </a:r>
            <a:r>
              <a:rPr lang="tr-TR" noProof="0" dirty="0" err="1"/>
              <a:t>input</a:t>
            </a:r>
            <a:r>
              <a:rPr lang="tr-TR" noProof="0" dirty="0"/>
              <a:t> </a:t>
            </a:r>
            <a:r>
              <a:rPr lang="tr-TR" noProof="0" dirty="0" err="1"/>
              <a:t>and</a:t>
            </a:r>
            <a:r>
              <a:rPr lang="tr-TR" noProof="0" dirty="0"/>
              <a:t> </a:t>
            </a:r>
            <a:r>
              <a:rPr lang="tr-TR" noProof="0" dirty="0" err="1"/>
              <a:t>returns</a:t>
            </a:r>
            <a:r>
              <a:rPr lang="tr-TR" noProof="0" dirty="0"/>
              <a:t> </a:t>
            </a:r>
            <a:r>
              <a:rPr lang="tr-TR" noProof="0" dirty="0" err="1"/>
              <a:t>the</a:t>
            </a:r>
            <a:r>
              <a:rPr lang="tr-TR" noProof="0" dirty="0"/>
              <a:t> </a:t>
            </a:r>
            <a:r>
              <a:rPr lang="tr-TR" noProof="0" dirty="0" err="1"/>
              <a:t>best</a:t>
            </a:r>
            <a:r>
              <a:rPr lang="tr-TR" noProof="0" dirty="0"/>
              <a:t> </a:t>
            </a:r>
            <a:r>
              <a:rPr lang="tr-TR" noProof="0" dirty="0" err="1"/>
              <a:t>action</a:t>
            </a:r>
            <a:r>
              <a:rPr lang="tr-TR" noProof="0" dirty="0"/>
              <a:t>. </a:t>
            </a:r>
            <a:r>
              <a:rPr lang="tr-TR" noProof="0" dirty="0" err="1"/>
              <a:t>This</a:t>
            </a:r>
            <a:r>
              <a:rPr lang="tr-TR" noProof="0" dirty="0"/>
              <a:t> </a:t>
            </a:r>
            <a:r>
              <a:rPr lang="tr-TR" noProof="0" dirty="0" err="1"/>
              <a:t>best</a:t>
            </a:r>
            <a:r>
              <a:rPr lang="tr-TR" noProof="0" dirty="0"/>
              <a:t> </a:t>
            </a:r>
            <a:r>
              <a:rPr lang="tr-TR" noProof="0" dirty="0" err="1"/>
              <a:t>action</a:t>
            </a:r>
            <a:r>
              <a:rPr lang="tr-TR" noProof="0" dirty="0"/>
              <a:t> </a:t>
            </a:r>
            <a:r>
              <a:rPr lang="tr-TR" noProof="0" dirty="0" err="1"/>
              <a:t>evaluated</a:t>
            </a:r>
            <a:r>
              <a:rPr lang="tr-TR" noProof="0" dirty="0"/>
              <a:t> </a:t>
            </a:r>
            <a:r>
              <a:rPr lang="tr-TR" noProof="0" dirty="0" err="1"/>
              <a:t>with</a:t>
            </a:r>
            <a:r>
              <a:rPr lang="tr-TR" noProof="0" dirty="0"/>
              <a:t> </a:t>
            </a:r>
            <a:r>
              <a:rPr lang="tr-TR" noProof="0" dirty="0" err="1"/>
              <a:t>the</a:t>
            </a:r>
            <a:r>
              <a:rPr lang="tr-TR" noProof="0" dirty="0"/>
              <a:t> </a:t>
            </a:r>
            <a:r>
              <a:rPr lang="tr-TR" noProof="0" dirty="0" err="1"/>
              <a:t>long</a:t>
            </a:r>
            <a:r>
              <a:rPr lang="tr-TR" noProof="0" dirty="0"/>
              <a:t> </a:t>
            </a:r>
            <a:r>
              <a:rPr lang="tr-TR" noProof="0" dirty="0" err="1"/>
              <a:t>term</a:t>
            </a:r>
            <a:r>
              <a:rPr lang="tr-TR" noProof="0" dirty="0"/>
              <a:t> </a:t>
            </a:r>
            <a:r>
              <a:rPr lang="tr-TR" noProof="0" dirty="0" err="1"/>
              <a:t>rewards</a:t>
            </a:r>
            <a:r>
              <a:rPr lang="tr-TR" noProof="0" dirty="0"/>
              <a:t> </a:t>
            </a:r>
            <a:r>
              <a:rPr lang="tr-TR" noProof="0" dirty="0" err="1"/>
              <a:t>that</a:t>
            </a:r>
            <a:r>
              <a:rPr lang="tr-TR" noProof="0" dirty="0"/>
              <a:t> </a:t>
            </a:r>
            <a:r>
              <a:rPr lang="tr-TR" noProof="0" dirty="0" err="1"/>
              <a:t>created</a:t>
            </a:r>
            <a:r>
              <a:rPr lang="tr-TR" noProof="0" dirty="0"/>
              <a:t> </a:t>
            </a:r>
            <a:r>
              <a:rPr lang="tr-TR" noProof="0" dirty="0" err="1"/>
              <a:t>previously</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2746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5970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18" name="Google Shape;18;p3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1"/>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1"/>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39" name="Google Shape;39;p3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40" name="Google Shape;40;p3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0"/>
        <p:cNvGrpSpPr/>
        <p:nvPr/>
      </p:nvGrpSpPr>
      <p:grpSpPr>
        <a:xfrm>
          <a:off x="0" y="0"/>
          <a:ext cx="0" cy="0"/>
          <a:chOff x="0" y="0"/>
          <a:chExt cx="0" cy="0"/>
        </a:xfrm>
      </p:grpSpPr>
      <p:sp>
        <p:nvSpPr>
          <p:cNvPr id="51" name="Google Shape;51;p37"/>
          <p:cNvSpPr txBox="1">
            <a:spLocks noGrp="1"/>
          </p:cNvSpPr>
          <p:nvPr>
            <p:ph type="body" idx="1"/>
          </p:nvPr>
        </p:nvSpPr>
        <p:spPr>
          <a:xfrm>
            <a:off x="839788" y="1309205"/>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7"/>
          <p:cNvSpPr txBox="1">
            <a:spLocks noGrp="1"/>
          </p:cNvSpPr>
          <p:nvPr>
            <p:ph type="body" idx="2"/>
          </p:nvPr>
        </p:nvSpPr>
        <p:spPr>
          <a:xfrm>
            <a:off x="839788" y="2133117"/>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7"/>
          <p:cNvSpPr txBox="1">
            <a:spLocks noGrp="1"/>
          </p:cNvSpPr>
          <p:nvPr>
            <p:ph type="body" idx="3"/>
          </p:nvPr>
        </p:nvSpPr>
        <p:spPr>
          <a:xfrm>
            <a:off x="6172200" y="1309205"/>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7"/>
          <p:cNvSpPr txBox="1">
            <a:spLocks noGrp="1"/>
          </p:cNvSpPr>
          <p:nvPr>
            <p:ph type="body" idx="4"/>
          </p:nvPr>
        </p:nvSpPr>
        <p:spPr>
          <a:xfrm>
            <a:off x="6172200" y="2133117"/>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7"/>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57" name="Google Shape;57;p37"/>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58" name="Google Shape;58;p37"/>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9"/>
        <p:cNvGrpSpPr/>
        <p:nvPr/>
      </p:nvGrpSpPr>
      <p:grpSpPr>
        <a:xfrm>
          <a:off x="0" y="0"/>
          <a:ext cx="0" cy="0"/>
          <a:chOff x="0" y="0"/>
          <a:chExt cx="0" cy="0"/>
        </a:xfrm>
      </p:grpSpPr>
      <p:sp>
        <p:nvSpPr>
          <p:cNvPr id="60" name="Google Shape;60;p38"/>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61" name="Google Shape;61;p38"/>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62" name="Google Shape;62;p38"/>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3"/>
        <p:cNvGrpSpPr/>
        <p:nvPr/>
      </p:nvGrpSpPr>
      <p:grpSpPr>
        <a:xfrm>
          <a:off x="0" y="0"/>
          <a:ext cx="0" cy="0"/>
          <a:chOff x="0" y="0"/>
          <a:chExt cx="0" cy="0"/>
        </a:xfrm>
      </p:grpSpPr>
      <p:sp>
        <p:nvSpPr>
          <p:cNvPr id="64" name="Google Shape;64;p39"/>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65" name="Google Shape;65;p39"/>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9"/>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9"/>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9"/>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69"/>
        <p:cNvGrpSpPr/>
        <p:nvPr/>
      </p:nvGrpSpPr>
      <p:grpSpPr>
        <a:xfrm>
          <a:off x="0" y="0"/>
          <a:ext cx="0" cy="0"/>
          <a:chOff x="0" y="0"/>
          <a:chExt cx="0" cy="0"/>
        </a:xfrm>
      </p:grpSpPr>
      <p:sp>
        <p:nvSpPr>
          <p:cNvPr id="70" name="Google Shape;70;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76" name="Google Shape;76;p4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77" name="Google Shape;77;p4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81" name="Google Shape;81;p41"/>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82" name="Google Shape;82;p41"/>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2"/>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87839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110000"/>
              </a:lnSpc>
              <a:spcBef>
                <a:spcPts val="1000"/>
              </a:spcBef>
              <a:spcAft>
                <a:spcPts val="0"/>
              </a:spcAft>
              <a:buClr>
                <a:schemeClr val="accent1"/>
              </a:buClr>
              <a:buSzPts val="3360"/>
              <a:buFont typeface="Arial"/>
              <a:buChar char="•"/>
              <a:defRPr sz="2800" b="0" i="0" u="none" strike="noStrike" cap="none">
                <a:solidFill>
                  <a:schemeClr val="dk1"/>
                </a:solidFill>
                <a:latin typeface="Arial"/>
                <a:ea typeface="Arial"/>
                <a:cs typeface="Arial"/>
                <a:sym typeface="Arial"/>
              </a:defRPr>
            </a:lvl1pPr>
            <a:lvl2pPr marL="914400" marR="0" lvl="1" indent="-411480" algn="just" rtl="0">
              <a:lnSpc>
                <a:spcPct val="110000"/>
              </a:lnSpc>
              <a:spcBef>
                <a:spcPts val="600"/>
              </a:spcBef>
              <a:spcAft>
                <a:spcPts val="0"/>
              </a:spcAft>
              <a:buClr>
                <a:schemeClr val="accent1"/>
              </a:buClr>
              <a:buSzPts val="288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accent1"/>
              </a:buClr>
              <a:buSzPts val="2400"/>
              <a:buFont typeface="Arial"/>
              <a:buChar char="•"/>
              <a:defRPr sz="2000" b="0" i="0" u="none" strike="noStrike" cap="none">
                <a:solidFill>
                  <a:schemeClr val="dk1"/>
                </a:solidFill>
                <a:latin typeface="Arial"/>
                <a:ea typeface="Arial"/>
                <a:cs typeface="Arial"/>
                <a:sym typeface="Arial"/>
              </a:defRPr>
            </a:lvl3pPr>
            <a:lvl4pPr marL="1828800" marR="0" lvl="3"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4pPr>
            <a:lvl5pPr marL="2286000" marR="0" lvl="4"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CMP-620 Reinforcement Learning – Project Final</a:t>
            </a:r>
            <a:endParaRPr dirty="0"/>
          </a:p>
        </p:txBody>
      </p:sp>
      <p:sp>
        <p:nvSpPr>
          <p:cNvPr id="13" name="Google Shape;13;p3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tr-TR"/>
              <a:t>Jun 7, 2024</a:t>
            </a:r>
            <a:endParaRPr/>
          </a:p>
        </p:txBody>
      </p:sp>
      <p:sp>
        <p:nvSpPr>
          <p:cNvPr id="14" name="Google Shape;14;p3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lt1"/>
                </a:solidFill>
                <a:latin typeface="Arial"/>
                <a:ea typeface="Arial"/>
                <a:cs typeface="Arial"/>
                <a:sym typeface="Arial"/>
              </a:defRPr>
            </a:lvl1pPr>
            <a:lvl2pPr marL="0" marR="0" lvl="1" indent="0" algn="r" rtl="0">
              <a:spcBef>
                <a:spcPts val="0"/>
              </a:spcBef>
              <a:buNone/>
              <a:defRPr sz="1400" b="0" i="0" u="none" strike="noStrike" cap="none">
                <a:solidFill>
                  <a:schemeClr val="lt1"/>
                </a:solidFill>
                <a:latin typeface="Arial"/>
                <a:ea typeface="Arial"/>
                <a:cs typeface="Arial"/>
                <a:sym typeface="Arial"/>
              </a:defRPr>
            </a:lvl2pPr>
            <a:lvl3pPr marL="0" marR="0" lvl="2" indent="0" algn="r" rtl="0">
              <a:spcBef>
                <a:spcPts val="0"/>
              </a:spcBef>
              <a:buNone/>
              <a:defRPr sz="1400" b="0" i="0" u="none" strike="noStrike" cap="none">
                <a:solidFill>
                  <a:schemeClr val="lt1"/>
                </a:solidFill>
                <a:latin typeface="Arial"/>
                <a:ea typeface="Arial"/>
                <a:cs typeface="Arial"/>
                <a:sym typeface="Arial"/>
              </a:defRPr>
            </a:lvl3pPr>
            <a:lvl4pPr marL="0" marR="0" lvl="3" indent="0" algn="r" rtl="0">
              <a:spcBef>
                <a:spcPts val="0"/>
              </a:spcBef>
              <a:buNone/>
              <a:defRPr sz="1400" b="0" i="0" u="none" strike="noStrike" cap="none">
                <a:solidFill>
                  <a:schemeClr val="lt1"/>
                </a:solidFill>
                <a:latin typeface="Arial"/>
                <a:ea typeface="Arial"/>
                <a:cs typeface="Arial"/>
                <a:sym typeface="Arial"/>
              </a:defRPr>
            </a:lvl4pPr>
            <a:lvl5pPr marL="0" marR="0" lvl="4" indent="0" algn="r" rtl="0">
              <a:spcBef>
                <a:spcPts val="0"/>
              </a:spcBef>
              <a:buNone/>
              <a:defRPr sz="1400" b="0" i="0" u="none" strike="noStrike" cap="none">
                <a:solidFill>
                  <a:schemeClr val="lt1"/>
                </a:solidFill>
                <a:latin typeface="Arial"/>
                <a:ea typeface="Arial"/>
                <a:cs typeface="Arial"/>
                <a:sym typeface="Arial"/>
              </a:defRPr>
            </a:lvl5pPr>
            <a:lvl6pPr marL="0" marR="0" lvl="5" indent="0" algn="r" rtl="0">
              <a:spcBef>
                <a:spcPts val="0"/>
              </a:spcBef>
              <a:buNone/>
              <a:defRPr sz="1400" b="0" i="0" u="none" strike="noStrike" cap="none">
                <a:solidFill>
                  <a:schemeClr val="lt1"/>
                </a:solidFill>
                <a:latin typeface="Arial"/>
                <a:ea typeface="Arial"/>
                <a:cs typeface="Arial"/>
                <a:sym typeface="Arial"/>
              </a:defRPr>
            </a:lvl6pPr>
            <a:lvl7pPr marL="0" marR="0" lvl="6" indent="0" algn="r" rtl="0">
              <a:spcBef>
                <a:spcPts val="0"/>
              </a:spcBef>
              <a:buNone/>
              <a:defRPr sz="1400" b="0" i="0" u="none" strike="noStrike" cap="none">
                <a:solidFill>
                  <a:schemeClr val="lt1"/>
                </a:solidFill>
                <a:latin typeface="Arial"/>
                <a:ea typeface="Arial"/>
                <a:cs typeface="Arial"/>
                <a:sym typeface="Arial"/>
              </a:defRPr>
            </a:lvl7pPr>
            <a:lvl8pPr marL="0" marR="0" lvl="7" indent="0" algn="r" rtl="0">
              <a:spcBef>
                <a:spcPts val="0"/>
              </a:spcBef>
              <a:buNone/>
              <a:defRPr sz="1400" b="0" i="0" u="none" strike="noStrike" cap="none">
                <a:solidFill>
                  <a:schemeClr val="lt1"/>
                </a:solidFill>
                <a:latin typeface="Arial"/>
                <a:ea typeface="Arial"/>
                <a:cs typeface="Arial"/>
                <a:sym typeface="Arial"/>
              </a:defRPr>
            </a:lvl8pPr>
            <a:lvl9pPr marL="0" marR="0" lvl="8" indent="0" algn="r" rtl="0">
              <a:spcBef>
                <a:spcPts val="0"/>
              </a:spcBef>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0"/>
          <p:cNvPicPr preferRelativeResize="0"/>
          <p:nvPr/>
        </p:nvPicPr>
        <p:blipFill rotWithShape="1">
          <a:blip r:embed="rId10">
            <a:alphaModFix/>
          </a:blip>
          <a:srcRect/>
          <a:stretch/>
        </p:blipFill>
        <p:spPr>
          <a:xfrm>
            <a:off x="8201925" y="6331058"/>
            <a:ext cx="3946453" cy="2175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2" r:id="rId2"/>
    <p:sldLayoutId id="2147483655" r:id="rId3"/>
    <p:sldLayoutId id="2147483656" r:id="rId4"/>
    <p:sldLayoutId id="2147483657" r:id="rId5"/>
    <p:sldLayoutId id="2147483658" r:id="rId6"/>
    <p:sldLayoutId id="2147483659" r:id="rId7"/>
    <p:sldLayoutId id="2147483660" r:id="rId8"/>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6.png"/><Relationship Id="rId5" Type="http://schemas.openxmlformats.org/officeDocument/2006/relationships/image" Target="../media/image20.emf"/><Relationship Id="rId4" Type="http://schemas.openxmlformats.org/officeDocument/2006/relationships/notesSlide" Target="../notesSlides/notesSlide23.xml"/><Relationship Id="rId9" Type="http://schemas.openxmlformats.org/officeDocument/2006/relationships/image" Target="../media/image29.emf"/></Relationships>
</file>

<file path=ppt/slides/_rels/slide2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slideLayout" Target="../slideLayouts/slideLayout2.xml"/><Relationship Id="rId7" Type="http://schemas.openxmlformats.org/officeDocument/2006/relationships/image" Target="../media/image31.emf"/><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notesSlide" Target="../notesSlides/notesSlide24.xm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35.emf"/><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30.png"/><Relationship Id="rId5" Type="http://schemas.openxmlformats.org/officeDocument/2006/relationships/image" Target="../media/image34.emf"/><Relationship Id="rId4" Type="http://schemas.openxmlformats.org/officeDocument/2006/relationships/notesSlide" Target="../notesSlides/notesSlide25.xml"/><Relationship Id="rId9" Type="http://schemas.openxmlformats.org/officeDocument/2006/relationships/image" Target="../media/image36.emf"/></Relationships>
</file>

<file path=ppt/slides/_rels/slide26.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slideLayout" Target="../slideLayouts/slideLayout2.xml"/><Relationship Id="rId7" Type="http://schemas.openxmlformats.org/officeDocument/2006/relationships/image" Target="../media/image38.emf"/><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image" Target="../media/image32.png"/><Relationship Id="rId5" Type="http://schemas.openxmlformats.org/officeDocument/2006/relationships/image" Target="../media/image37.emf"/><Relationship Id="rId4" Type="http://schemas.openxmlformats.org/officeDocument/2006/relationships/notesSlide" Target="../notesSlides/notesSlide26.xm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2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p>
            <a:pPr marL="0" lvl="0" indent="0" algn="ctr" rtl="0">
              <a:lnSpc>
                <a:spcPct val="90000"/>
              </a:lnSpc>
              <a:spcBef>
                <a:spcPts val="0"/>
              </a:spcBef>
              <a:spcAft>
                <a:spcPts val="0"/>
              </a:spcAft>
              <a:buClr>
                <a:schemeClr val="lt1"/>
              </a:buClr>
              <a:buSzPts val="3959"/>
              <a:buFont typeface="Arial"/>
              <a:buNone/>
            </a:pPr>
            <a:r>
              <a:rPr lang="en-US" sz="3959" dirty="0"/>
              <a:t>Reinforcement Learning for Parrot Mambo Minidrone Attitude Control</a:t>
            </a:r>
            <a:endParaRPr sz="3959" dirty="0"/>
          </a:p>
        </p:txBody>
      </p:sp>
      <p:sp>
        <p:nvSpPr>
          <p:cNvPr id="88" name="Google Shape;88;p1"/>
          <p:cNvSpPr txBox="1">
            <a:spLocks noGrp="1"/>
          </p:cNvSpPr>
          <p:nvPr>
            <p:ph type="body" idx="1"/>
          </p:nvPr>
        </p:nvSpPr>
        <p:spPr>
          <a:xfrm>
            <a:off x="2081211" y="2875826"/>
            <a:ext cx="8029575" cy="11623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3360"/>
              <a:buNone/>
            </a:pPr>
            <a:r>
              <a:rPr lang="en-US" dirty="0"/>
              <a:t>Mücahid Rıdvan K</a:t>
            </a:r>
            <a:r>
              <a:rPr lang="tr-TR" dirty="0"/>
              <a:t>APLAN</a:t>
            </a:r>
          </a:p>
          <a:p>
            <a:pPr marL="0" lvl="0" indent="0" algn="ctr" rtl="0">
              <a:lnSpc>
                <a:spcPct val="110000"/>
              </a:lnSpc>
              <a:spcBef>
                <a:spcPts val="0"/>
              </a:spcBef>
              <a:spcAft>
                <a:spcPts val="0"/>
              </a:spcAft>
              <a:buSzPts val="3360"/>
              <a:buNone/>
            </a:pPr>
            <a:r>
              <a:rPr lang="en-US" dirty="0"/>
              <a:t>Mehmet </a:t>
            </a:r>
            <a:r>
              <a:rPr lang="tr-TR" dirty="0"/>
              <a:t>SAKARYA</a:t>
            </a:r>
            <a:endParaRPr dirty="0"/>
          </a:p>
          <a:p>
            <a:pPr marL="0" lvl="0" indent="0" algn="ctr" rtl="0">
              <a:lnSpc>
                <a:spcPct val="110000"/>
              </a:lnSpc>
              <a:spcBef>
                <a:spcPts val="1000"/>
              </a:spcBef>
              <a:spcAft>
                <a:spcPts val="0"/>
              </a:spcAft>
              <a:buSzPts val="3360"/>
              <a:buNone/>
            </a:pPr>
            <a:endParaRPr dirty="0"/>
          </a:p>
        </p:txBody>
      </p:sp>
      <p:sp>
        <p:nvSpPr>
          <p:cNvPr id="89" name="Google Shape;89;p1"/>
          <p:cNvSpPr txBox="1">
            <a:spLocks noGrp="1"/>
          </p:cNvSpPr>
          <p:nvPr>
            <p:ph type="body" idx="2"/>
          </p:nvPr>
        </p:nvSpPr>
        <p:spPr>
          <a:xfrm>
            <a:off x="2081211" y="4542885"/>
            <a:ext cx="8029574" cy="903482"/>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400"/>
              <a:buNone/>
            </a:pPr>
            <a:r>
              <a:rPr lang="en-US" dirty="0"/>
              <a:t>Computer Engineering &amp; Hacettepe University</a:t>
            </a:r>
            <a:endParaRPr dirty="0"/>
          </a:p>
        </p:txBody>
      </p:sp>
      <p:sp>
        <p:nvSpPr>
          <p:cNvPr id="90" name="Google Shape;90;p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3360"/>
              <a:buNone/>
            </a:pPr>
            <a:r>
              <a:rPr lang="tr-TR" dirty="0"/>
              <a:t>07</a:t>
            </a:r>
            <a:r>
              <a:rPr lang="en-US" dirty="0"/>
              <a:t> </a:t>
            </a:r>
            <a:r>
              <a:rPr lang="tr-TR" dirty="0" err="1"/>
              <a:t>Jun</a:t>
            </a:r>
            <a:r>
              <a:rPr lang="en-US" dirty="0"/>
              <a:t>, 2024</a:t>
            </a:r>
            <a:endParaRPr dirty="0"/>
          </a:p>
        </p:txBody>
      </p:sp>
      <p:pic>
        <p:nvPicPr>
          <p:cNvPr id="91" name="Google Shape;91;p1" descr="Parrot MAMBO Fly Mini Drone ONLY DRONE AND CABLE / Like New/ No Battery |  eBay"/>
          <p:cNvPicPr preferRelativeResize="0"/>
          <p:nvPr/>
        </p:nvPicPr>
        <p:blipFill rotWithShape="1">
          <a:blip r:embed="rId3">
            <a:alphaModFix/>
          </a:blip>
          <a:srcRect/>
          <a:stretch/>
        </p:blipFill>
        <p:spPr>
          <a:xfrm>
            <a:off x="9198469" y="2875826"/>
            <a:ext cx="2639569" cy="2639569"/>
          </a:xfrm>
          <a:prstGeom prst="rect">
            <a:avLst/>
          </a:prstGeom>
          <a:noFill/>
          <a:ln>
            <a:noFill/>
          </a:ln>
        </p:spPr>
      </p:pic>
      <p:pic>
        <p:nvPicPr>
          <p:cNvPr id="7" name="Resim 9">
            <a:extLst>
              <a:ext uri="{FF2B5EF4-FFF2-40B4-BE49-F238E27FC236}">
                <a16:creationId xmlns:a16="http://schemas.microsoft.com/office/drawing/2014/main" id="{D8102E82-B09F-4BB2-BA0E-98C70B5DF1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9" r="8346" b="20919"/>
          <a:stretch/>
        </p:blipFill>
        <p:spPr>
          <a:xfrm>
            <a:off x="644011" y="3574910"/>
            <a:ext cx="2599290" cy="13666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sz="4400" dirty="0" err="1"/>
              <a:t>Proximal</a:t>
            </a:r>
            <a:r>
              <a:rPr lang="tr-TR" sz="4400" dirty="0"/>
              <a:t> </a:t>
            </a:r>
            <a:r>
              <a:rPr lang="tr-TR" sz="4400" dirty="0" err="1"/>
              <a:t>Policy</a:t>
            </a:r>
            <a:r>
              <a:rPr lang="tr-TR" sz="4400" dirty="0"/>
              <a:t> </a:t>
            </a:r>
            <a:r>
              <a:rPr lang="tr-TR" sz="4400" dirty="0" err="1"/>
              <a:t>Optimization</a:t>
            </a:r>
            <a:r>
              <a:rPr lang="tr-TR" sz="4400" dirty="0"/>
              <a:t>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5" name="Google Shape;166;p9">
            <a:extLst>
              <a:ext uri="{FF2B5EF4-FFF2-40B4-BE49-F238E27FC236}">
                <a16:creationId xmlns:a16="http://schemas.microsoft.com/office/drawing/2014/main" id="{11DEF098-ABCE-7E18-A465-F63D8C8DA27F}"/>
              </a:ext>
            </a:extLst>
          </p:cNvPr>
          <p:cNvSpPr txBox="1">
            <a:spLocks/>
          </p:cNvSpPr>
          <p:nvPr/>
        </p:nvSpPr>
        <p:spPr>
          <a:xfrm>
            <a:off x="777750"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Roboto"/>
                <a:cs typeface="Roboto"/>
                <a:sym typeface="Roboto"/>
              </a:rPr>
              <a:t>Model-free, online, on-policy, policy gradient reinforcement learning algorithm</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Roboto"/>
                <a:cs typeface="Roboto"/>
                <a:sym typeface="Roboto"/>
              </a:rPr>
              <a:t>Working process is</a:t>
            </a:r>
            <a:endParaRPr lang="en-US" sz="2400" dirty="0">
              <a:latin typeface="+mn-lt"/>
            </a:endParaRPr>
          </a:p>
          <a:p>
            <a:pPr marL="742950" lvl="1" indent="-285750" algn="just">
              <a:lnSpc>
                <a:spcPct val="110000"/>
              </a:lnSpc>
              <a:spcBef>
                <a:spcPts val="600"/>
              </a:spcBef>
              <a:buSzPts val="2880"/>
              <a:buFont typeface="Noto Sans Symbols"/>
              <a:buChar char="⮚"/>
            </a:pPr>
            <a:r>
              <a:rPr lang="en-US" sz="2400" dirty="0">
                <a:solidFill>
                  <a:srgbClr val="212121"/>
                </a:solidFill>
                <a:highlight>
                  <a:srgbClr val="FFFFFF"/>
                </a:highlight>
                <a:latin typeface="+mn-lt"/>
                <a:ea typeface="Roboto"/>
                <a:cs typeface="Roboto"/>
                <a:sym typeface="Roboto"/>
              </a:rPr>
              <a:t>Decide step size </a:t>
            </a:r>
            <a:r>
              <a:rPr lang="en-US" sz="2400" i="1" dirty="0">
                <a:solidFill>
                  <a:srgbClr val="242424"/>
                </a:solidFill>
                <a:highlight>
                  <a:srgbClr val="FFFFFF"/>
                </a:highlight>
                <a:latin typeface="+mn-lt"/>
              </a:rPr>
              <a:t>α</a:t>
            </a:r>
            <a:endParaRPr lang="en-US" sz="2400" i="1" dirty="0">
              <a:solidFill>
                <a:srgbClr val="212121"/>
              </a:solidFill>
              <a:highlight>
                <a:srgbClr val="FFFFFF"/>
              </a:highlight>
              <a:latin typeface="+mn-lt"/>
              <a:ea typeface="Roboto"/>
              <a:cs typeface="Roboto"/>
              <a:sym typeface="Roboto"/>
            </a:endParaRPr>
          </a:p>
          <a:p>
            <a:pPr marL="742950" lvl="1" indent="-285750" algn="just">
              <a:lnSpc>
                <a:spcPct val="110000"/>
              </a:lnSpc>
              <a:spcBef>
                <a:spcPts val="600"/>
              </a:spcBef>
              <a:buSzPts val="2880"/>
              <a:buFont typeface="Noto Sans Symbols"/>
              <a:buChar char="⮚"/>
            </a:pPr>
            <a:r>
              <a:rPr lang="en-US" sz="2400" i="1" dirty="0">
                <a:solidFill>
                  <a:srgbClr val="212121"/>
                </a:solidFill>
                <a:highlight>
                  <a:srgbClr val="FFFFFF"/>
                </a:highlight>
                <a:latin typeface="+mn-lt"/>
                <a:ea typeface="Roboto"/>
                <a:cs typeface="Roboto"/>
                <a:sym typeface="Roboto"/>
              </a:rPr>
              <a:t>Construct a circle with radius </a:t>
            </a:r>
            <a:r>
              <a:rPr lang="en-US" sz="2400" i="1" dirty="0">
                <a:solidFill>
                  <a:srgbClr val="242424"/>
                </a:solidFill>
                <a:highlight>
                  <a:srgbClr val="FFFFFF"/>
                </a:highlight>
                <a:latin typeface="+mn-lt"/>
              </a:rPr>
              <a:t>α (trust region)</a:t>
            </a:r>
            <a:endParaRPr lang="en-US" sz="2400" dirty="0">
              <a:latin typeface="+mn-lt"/>
            </a:endParaRP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Once having the best point, determine the direction</a:t>
            </a: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Repeat until the optimal point is reached</a:t>
            </a:r>
            <a:endParaRPr lang="en-US" sz="2400" i="1" dirty="0">
              <a:solidFill>
                <a:srgbClr val="212121"/>
              </a:solidFill>
              <a:highlight>
                <a:srgbClr val="FFFFFF"/>
              </a:highlight>
              <a:latin typeface="+mn-lt"/>
              <a:ea typeface="Roboto"/>
              <a:cs typeface="Roboto"/>
              <a:sym typeface="Roboto"/>
            </a:endParaRPr>
          </a:p>
        </p:txBody>
      </p:sp>
      <p:pic>
        <p:nvPicPr>
          <p:cNvPr id="6" name="Google Shape;170;p9">
            <a:extLst>
              <a:ext uri="{FF2B5EF4-FFF2-40B4-BE49-F238E27FC236}">
                <a16:creationId xmlns:a16="http://schemas.microsoft.com/office/drawing/2014/main" id="{43524E10-4A74-0EE5-6052-5A7E14D56C7B}"/>
              </a:ext>
            </a:extLst>
          </p:cNvPr>
          <p:cNvPicPr preferRelativeResize="0"/>
          <p:nvPr/>
        </p:nvPicPr>
        <p:blipFill rotWithShape="1">
          <a:blip r:embed="rId3">
            <a:alphaModFix/>
          </a:blip>
          <a:srcRect/>
          <a:stretch/>
        </p:blipFill>
        <p:spPr>
          <a:xfrm>
            <a:off x="7861280" y="1787102"/>
            <a:ext cx="4016088" cy="3901778"/>
          </a:xfrm>
          <a:prstGeom prst="rect">
            <a:avLst/>
          </a:prstGeom>
          <a:noFill/>
          <a:ln>
            <a:noFill/>
          </a:ln>
        </p:spPr>
      </p:pic>
    </p:spTree>
    <p:extLst>
      <p:ext uri="{BB962C8B-B14F-4D97-AF65-F5344CB8AC3E}">
        <p14:creationId xmlns:p14="http://schemas.microsoft.com/office/powerpoint/2010/main" val="22438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sz="4400"/>
              <a:t>Proximal Policy Optimization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4" name="Resim 3">
            <a:extLst>
              <a:ext uri="{FF2B5EF4-FFF2-40B4-BE49-F238E27FC236}">
                <a16:creationId xmlns:a16="http://schemas.microsoft.com/office/drawing/2014/main" id="{8A6F2B09-2D14-FD69-DCD7-C6AD038A44EC}"/>
              </a:ext>
            </a:extLst>
          </p:cNvPr>
          <p:cNvPicPr>
            <a:picLocks noChangeAspect="1"/>
          </p:cNvPicPr>
          <p:nvPr/>
        </p:nvPicPr>
        <p:blipFill>
          <a:blip r:embed="rId3"/>
          <a:stretch>
            <a:fillRect/>
          </a:stretch>
        </p:blipFill>
        <p:spPr>
          <a:xfrm>
            <a:off x="255225" y="1563442"/>
            <a:ext cx="6136906" cy="3960000"/>
          </a:xfrm>
          <a:prstGeom prst="rect">
            <a:avLst/>
          </a:prstGeom>
        </p:spPr>
      </p:pic>
      <p:pic>
        <p:nvPicPr>
          <p:cNvPr id="7" name="Resim 6">
            <a:extLst>
              <a:ext uri="{FF2B5EF4-FFF2-40B4-BE49-F238E27FC236}">
                <a16:creationId xmlns:a16="http://schemas.microsoft.com/office/drawing/2014/main" id="{796E657F-7EC7-B3FB-830B-9D1528B51484}"/>
              </a:ext>
            </a:extLst>
          </p:cNvPr>
          <p:cNvPicPr>
            <a:picLocks noChangeAspect="1"/>
          </p:cNvPicPr>
          <p:nvPr/>
        </p:nvPicPr>
        <p:blipFill>
          <a:blip r:embed="rId4"/>
          <a:stretch>
            <a:fillRect/>
          </a:stretch>
        </p:blipFill>
        <p:spPr>
          <a:xfrm>
            <a:off x="6472240" y="1037991"/>
            <a:ext cx="4728795" cy="2520000"/>
          </a:xfrm>
          <a:prstGeom prst="rect">
            <a:avLst/>
          </a:prstGeom>
        </p:spPr>
      </p:pic>
      <p:pic>
        <p:nvPicPr>
          <p:cNvPr id="9" name="Resim 8">
            <a:extLst>
              <a:ext uri="{FF2B5EF4-FFF2-40B4-BE49-F238E27FC236}">
                <a16:creationId xmlns:a16="http://schemas.microsoft.com/office/drawing/2014/main" id="{BE71A342-E89A-3BFE-DAC6-33E7ACAE9FC7}"/>
              </a:ext>
            </a:extLst>
          </p:cNvPr>
          <p:cNvPicPr>
            <a:picLocks noChangeAspect="1"/>
          </p:cNvPicPr>
          <p:nvPr/>
        </p:nvPicPr>
        <p:blipFill>
          <a:blip r:embed="rId5"/>
          <a:stretch>
            <a:fillRect/>
          </a:stretch>
        </p:blipFill>
        <p:spPr>
          <a:xfrm>
            <a:off x="6472240" y="3557991"/>
            <a:ext cx="4808904" cy="2340000"/>
          </a:xfrm>
          <a:prstGeom prst="rect">
            <a:avLst/>
          </a:prstGeom>
        </p:spPr>
      </p:pic>
    </p:spTree>
    <p:extLst>
      <p:ext uri="{BB962C8B-B14F-4D97-AF65-F5344CB8AC3E}">
        <p14:creationId xmlns:p14="http://schemas.microsoft.com/office/powerpoint/2010/main" val="188297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426644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SzPts val="3360"/>
              <a:buFont typeface="Arial" panose="020B0604020202020204" pitchFamily="34" charset="0"/>
              <a:buChar char="•"/>
            </a:pPr>
            <a:r>
              <a:rPr lang="en-US" sz="2400" dirty="0">
                <a:latin typeface="+mn-lt"/>
                <a:ea typeface="Calibri"/>
                <a:cs typeface="Calibri"/>
                <a:sym typeface="Calibri"/>
              </a:rPr>
              <a:t>Specific Focus</a:t>
            </a: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Deep dive into the accuracy and precision of attitude control using intelligent flight controllers trained with RL.</a:t>
            </a: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Introduction of </a:t>
            </a:r>
            <a:r>
              <a:rPr lang="en-US" sz="2400" dirty="0" err="1">
                <a:latin typeface="+mn-lt"/>
                <a:ea typeface="Calibri"/>
                <a:cs typeface="Calibri"/>
                <a:sym typeface="Calibri"/>
              </a:rPr>
              <a:t>GymFC</a:t>
            </a:r>
            <a:r>
              <a:rPr lang="en-US" sz="2400" dirty="0">
                <a:latin typeface="+mn-lt"/>
                <a:ea typeface="Calibri"/>
                <a:cs typeface="Calibri"/>
                <a:sym typeface="Calibri"/>
              </a:rPr>
              <a:t>, an OpenAI Environment, designed for training intelligent flight control systems.</a:t>
            </a:r>
            <a:endParaRPr lang="en-US" sz="2400" dirty="0">
              <a:latin typeface="+mn-lt"/>
            </a:endParaRP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RL Application</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Application of RL algorithms for attitude control and their potential transfer to physical hardware.</a:t>
            </a:r>
            <a:endParaRPr lang="en-US" sz="2400" dirty="0">
              <a:latin typeface="+mn-lt"/>
            </a:endParaRPr>
          </a:p>
        </p:txBody>
      </p:sp>
      <p:sp>
        <p:nvSpPr>
          <p:cNvPr id="2" name="Google Shape;220;p14">
            <a:extLst>
              <a:ext uri="{FF2B5EF4-FFF2-40B4-BE49-F238E27FC236}">
                <a16:creationId xmlns:a16="http://schemas.microsoft.com/office/drawing/2014/main" id="{F8381E29-094D-62B2-B55E-8B02366270D5}"/>
              </a:ext>
            </a:extLst>
          </p:cNvPr>
          <p:cNvSpPr txBox="1"/>
          <p:nvPr/>
        </p:nvSpPr>
        <p:spPr>
          <a:xfrm>
            <a:off x="436921" y="5853797"/>
            <a:ext cx="113912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22222"/>
              </a:buClr>
              <a:buSzPts val="1800"/>
              <a:buFont typeface="Arial"/>
              <a:buNone/>
            </a:pPr>
            <a:r>
              <a:rPr lang="en-US" sz="1800" b="0" i="0" u="none" strike="noStrike" cap="none" dirty="0">
                <a:solidFill>
                  <a:srgbClr val="222222"/>
                </a:solidFill>
                <a:latin typeface="Arial"/>
                <a:ea typeface="Arial"/>
                <a:cs typeface="Arial"/>
                <a:sym typeface="Arial"/>
              </a:rPr>
              <a:t>Koch, William, et al. "Reinforcement learning for UAV attitude control." </a:t>
            </a:r>
            <a:r>
              <a:rPr lang="en-US" sz="1800" b="0" i="1" u="none" strike="noStrike" cap="none" dirty="0">
                <a:solidFill>
                  <a:srgbClr val="222222"/>
                </a:solidFill>
                <a:latin typeface="Arial"/>
                <a:ea typeface="Arial"/>
                <a:cs typeface="Arial"/>
                <a:sym typeface="Arial"/>
              </a:rPr>
              <a:t>ACM Transactions on Cyber-Physical Systems</a:t>
            </a:r>
            <a:r>
              <a:rPr lang="en-US" sz="1800" b="0" i="0" u="none" strike="noStrike" cap="none" dirty="0">
                <a:solidFill>
                  <a:srgbClr val="222222"/>
                </a:solidFill>
                <a:latin typeface="Arial"/>
                <a:ea typeface="Arial"/>
                <a:cs typeface="Arial"/>
                <a:sym typeface="Arial"/>
              </a:rPr>
              <a:t> 3.2 (2019): 1-21.</a:t>
            </a:r>
            <a:endParaRPr sz="1800" b="0" i="0" u="none" strike="noStrike" cap="none" dirty="0">
              <a:solidFill>
                <a:srgbClr val="222222"/>
              </a:solidFill>
              <a:latin typeface="Arial"/>
              <a:ea typeface="Arial"/>
              <a:cs typeface="Arial"/>
              <a:sym typeface="Arial"/>
            </a:endParaRPr>
          </a:p>
        </p:txBody>
      </p:sp>
    </p:spTree>
    <p:extLst>
      <p:ext uri="{BB962C8B-B14F-4D97-AF65-F5344CB8AC3E}">
        <p14:creationId xmlns:p14="http://schemas.microsoft.com/office/powerpoint/2010/main" val="29121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40;p16">
            <a:extLst>
              <a:ext uri="{FF2B5EF4-FFF2-40B4-BE49-F238E27FC236}">
                <a16:creationId xmlns:a16="http://schemas.microsoft.com/office/drawing/2014/main" id="{78C8A8E2-C991-6EFB-E31B-2A29FE52977A}"/>
              </a:ext>
            </a:extLst>
          </p:cNvPr>
          <p:cNvPicPr preferRelativeResize="0"/>
          <p:nvPr/>
        </p:nvPicPr>
        <p:blipFill rotWithShape="1">
          <a:blip r:embed="rId3">
            <a:alphaModFix/>
          </a:blip>
          <a:srcRect/>
          <a:stretch/>
        </p:blipFill>
        <p:spPr>
          <a:xfrm>
            <a:off x="1272687" y="1037537"/>
            <a:ext cx="9646625" cy="5112711"/>
          </a:xfrm>
          <a:prstGeom prst="rect">
            <a:avLst/>
          </a:prstGeom>
          <a:noFill/>
          <a:ln>
            <a:noFill/>
          </a:ln>
        </p:spPr>
      </p:pic>
    </p:spTree>
    <p:extLst>
      <p:ext uri="{BB962C8B-B14F-4D97-AF65-F5344CB8AC3E}">
        <p14:creationId xmlns:p14="http://schemas.microsoft.com/office/powerpoint/2010/main" val="404953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sp>
        <p:nvSpPr>
          <p:cNvPr id="2" name="Google Shape;247;p17">
            <a:extLst>
              <a:ext uri="{FF2B5EF4-FFF2-40B4-BE49-F238E27FC236}">
                <a16:creationId xmlns:a16="http://schemas.microsoft.com/office/drawing/2014/main" id="{FC7680D6-0DB2-1B25-79B6-EA4AD305D008}"/>
              </a:ext>
            </a:extLst>
          </p:cNvPr>
          <p:cNvSpPr txBox="1">
            <a:spLocks/>
          </p:cNvSpPr>
          <p:nvPr/>
        </p:nvSpPr>
        <p:spPr>
          <a:xfrm>
            <a:off x="730044" y="1127535"/>
            <a:ext cx="11176820" cy="4208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110000"/>
              </a:lnSpc>
              <a:buSzPts val="3360"/>
              <a:buFont typeface="Arial"/>
              <a:buChar char="•"/>
            </a:pPr>
            <a:r>
              <a:rPr lang="en-US" sz="2400" dirty="0">
                <a:latin typeface="+mn-lt"/>
                <a:ea typeface="Calibri"/>
                <a:cs typeface="Calibri"/>
                <a:sym typeface="Calibri"/>
              </a:rPr>
              <a:t>Specific Focus</a:t>
            </a:r>
          </a:p>
          <a:p>
            <a:pPr marL="685800" lvl="1" indent="-228600" algn="just">
              <a:lnSpc>
                <a:spcPct val="110000"/>
              </a:lnSpc>
              <a:spcBef>
                <a:spcPts val="600"/>
              </a:spcBef>
              <a:buSzPts val="2880"/>
              <a:buFont typeface="Arial"/>
              <a:buChar char="•"/>
            </a:pPr>
            <a:r>
              <a:rPr lang="en-US" sz="2400" dirty="0">
                <a:latin typeface="+mn-lt"/>
              </a:rPr>
              <a:t>Controlling the quadcopter by using DDPG &amp; D4PG RL algorithms.</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a:lnSpc>
                <a:spcPct val="110000"/>
              </a:lnSpc>
              <a:spcBef>
                <a:spcPts val="600"/>
              </a:spcBef>
              <a:buSzPts val="2880"/>
              <a:buFont typeface="Arial"/>
              <a:buChar char="•"/>
            </a:pPr>
            <a:r>
              <a:rPr lang="en-US" sz="2400" dirty="0" err="1">
                <a:latin typeface="+mn-lt"/>
                <a:ea typeface="Calibri"/>
                <a:cs typeface="Calibri"/>
                <a:sym typeface="Calibri"/>
              </a:rPr>
              <a:t>GymFC</a:t>
            </a:r>
            <a:r>
              <a:rPr lang="en-US" sz="2400" dirty="0">
                <a:latin typeface="+mn-lt"/>
                <a:ea typeface="Calibri"/>
                <a:cs typeface="Calibri"/>
                <a:sym typeface="Calibri"/>
              </a:rPr>
              <a:t> for training intelligent flight control of quadcopter.</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RL Application</a:t>
            </a:r>
            <a:endParaRPr lang="en-US" sz="2400" dirty="0">
              <a:latin typeface="+mn-lt"/>
            </a:endParaRPr>
          </a:p>
          <a:p>
            <a:pPr marL="685800" lvl="1" indent="-228600" algn="just">
              <a:lnSpc>
                <a:spcPct val="110000"/>
              </a:lnSpc>
              <a:spcBef>
                <a:spcPts val="600"/>
              </a:spcBef>
              <a:buSzPts val="2880"/>
              <a:buFont typeface="Arial"/>
              <a:buChar char="•"/>
            </a:pPr>
            <a:r>
              <a:rPr lang="en-US" sz="2400" dirty="0">
                <a:latin typeface="+mn-lt"/>
                <a:ea typeface="Calibri"/>
                <a:cs typeface="Calibri"/>
                <a:sym typeface="Calibri"/>
              </a:rPr>
              <a:t>Comparative analysis of the performance of DDPG &amp;D4PG </a:t>
            </a:r>
            <a:endParaRPr lang="tr-TR" sz="2400" dirty="0">
              <a:latin typeface="+mn-lt"/>
              <a:ea typeface="Calibri"/>
              <a:cs typeface="Calibri"/>
              <a:sym typeface="Calibri"/>
            </a:endParaRPr>
          </a:p>
          <a:p>
            <a:pPr marL="457200" lvl="1" algn="just">
              <a:lnSpc>
                <a:spcPct val="110000"/>
              </a:lnSpc>
              <a:spcBef>
                <a:spcPts val="600"/>
              </a:spcBef>
              <a:buSzPts val="2880"/>
            </a:pPr>
            <a:r>
              <a:rPr lang="en-US" sz="2400" dirty="0">
                <a:latin typeface="+mn-lt"/>
                <a:ea typeface="Calibri"/>
                <a:cs typeface="Calibri"/>
                <a:sym typeface="Calibri"/>
              </a:rPr>
              <a:t>algorithms in terms of reward generation, actor loss, and critic performance.</a:t>
            </a:r>
          </a:p>
        </p:txBody>
      </p:sp>
    </p:spTree>
    <p:extLst>
      <p:ext uri="{BB962C8B-B14F-4D97-AF65-F5344CB8AC3E}">
        <p14:creationId xmlns:p14="http://schemas.microsoft.com/office/powerpoint/2010/main" val="146993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71;p19">
            <a:extLst>
              <a:ext uri="{FF2B5EF4-FFF2-40B4-BE49-F238E27FC236}">
                <a16:creationId xmlns:a16="http://schemas.microsoft.com/office/drawing/2014/main" id="{07B54602-87A2-2B8F-1FD1-5D70487B5B31}"/>
              </a:ext>
            </a:extLst>
          </p:cNvPr>
          <p:cNvPicPr preferRelativeResize="0"/>
          <p:nvPr/>
        </p:nvPicPr>
        <p:blipFill rotWithShape="1">
          <a:blip r:embed="rId3">
            <a:alphaModFix/>
          </a:blip>
          <a:srcRect/>
          <a:stretch/>
        </p:blipFill>
        <p:spPr>
          <a:xfrm>
            <a:off x="1149914" y="920328"/>
            <a:ext cx="3142787" cy="5400000"/>
          </a:xfrm>
          <a:prstGeom prst="rect">
            <a:avLst/>
          </a:prstGeom>
          <a:noFill/>
          <a:ln>
            <a:noFill/>
          </a:ln>
        </p:spPr>
      </p:pic>
      <p:pic>
        <p:nvPicPr>
          <p:cNvPr id="3" name="Google Shape;272;p19">
            <a:extLst>
              <a:ext uri="{FF2B5EF4-FFF2-40B4-BE49-F238E27FC236}">
                <a16:creationId xmlns:a16="http://schemas.microsoft.com/office/drawing/2014/main" id="{FEFB1485-4AD1-940D-1431-ECF21E566939}"/>
              </a:ext>
            </a:extLst>
          </p:cNvPr>
          <p:cNvPicPr preferRelativeResize="0"/>
          <p:nvPr/>
        </p:nvPicPr>
        <p:blipFill rotWithShape="1">
          <a:blip r:embed="rId4">
            <a:alphaModFix/>
          </a:blip>
          <a:srcRect/>
          <a:stretch/>
        </p:blipFill>
        <p:spPr>
          <a:xfrm>
            <a:off x="4541253" y="920328"/>
            <a:ext cx="3109494" cy="5400000"/>
          </a:xfrm>
          <a:prstGeom prst="rect">
            <a:avLst/>
          </a:prstGeom>
          <a:noFill/>
          <a:ln>
            <a:noFill/>
          </a:ln>
        </p:spPr>
      </p:pic>
      <p:pic>
        <p:nvPicPr>
          <p:cNvPr id="4" name="Google Shape;273;p19">
            <a:extLst>
              <a:ext uri="{FF2B5EF4-FFF2-40B4-BE49-F238E27FC236}">
                <a16:creationId xmlns:a16="http://schemas.microsoft.com/office/drawing/2014/main" id="{E9E4FCC7-6DC2-6EB8-F1EA-5208CF78B794}"/>
              </a:ext>
            </a:extLst>
          </p:cNvPr>
          <p:cNvPicPr preferRelativeResize="0"/>
          <p:nvPr/>
        </p:nvPicPr>
        <p:blipFill rotWithShape="1">
          <a:blip r:embed="rId5">
            <a:alphaModFix/>
          </a:blip>
          <a:srcRect/>
          <a:stretch/>
        </p:blipFill>
        <p:spPr>
          <a:xfrm>
            <a:off x="7899299" y="920328"/>
            <a:ext cx="3083824" cy="5400000"/>
          </a:xfrm>
          <a:prstGeom prst="rect">
            <a:avLst/>
          </a:prstGeom>
          <a:noFill/>
          <a:ln>
            <a:noFill/>
          </a:ln>
        </p:spPr>
      </p:pic>
    </p:spTree>
    <p:extLst>
      <p:ext uri="{BB962C8B-B14F-4D97-AF65-F5344CB8AC3E}">
        <p14:creationId xmlns:p14="http://schemas.microsoft.com/office/powerpoint/2010/main" val="102195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sz="2400" dirty="0">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298541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Simulink</a:t>
            </a:r>
            <a:r>
              <a:rPr lang="tr-TR" dirty="0"/>
              <a:t> Environment of Project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Picture 2">
            <a:extLst>
              <a:ext uri="{FF2B5EF4-FFF2-40B4-BE49-F238E27FC236}">
                <a16:creationId xmlns:a16="http://schemas.microsoft.com/office/drawing/2014/main" id="{8E3A5149-28B9-C97D-6DAD-0D1FD34F8F5E}"/>
              </a:ext>
            </a:extLst>
          </p:cNvPr>
          <p:cNvPicPr>
            <a:picLocks noChangeAspect="1"/>
          </p:cNvPicPr>
          <p:nvPr/>
        </p:nvPicPr>
        <p:blipFill>
          <a:blip r:embed="rId3"/>
          <a:stretch>
            <a:fillRect/>
          </a:stretch>
        </p:blipFill>
        <p:spPr>
          <a:xfrm>
            <a:off x="1353477" y="907525"/>
            <a:ext cx="9485046" cy="5368675"/>
          </a:xfrm>
          <a:prstGeom prst="rect">
            <a:avLst/>
          </a:prstGeom>
        </p:spPr>
      </p:pic>
    </p:spTree>
    <p:extLst>
      <p:ext uri="{BB962C8B-B14F-4D97-AF65-F5344CB8AC3E}">
        <p14:creationId xmlns:p14="http://schemas.microsoft.com/office/powerpoint/2010/main" val="1263392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sz="2400" dirty="0">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379815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dirty="0">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dirty="0">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dirty="0">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Flight Controller </a:t>
            </a:r>
            <a:r>
              <a:rPr lang="tr-TR" dirty="0" err="1"/>
              <a:t>Block</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FDB7D488-A409-AEFF-A7E1-78EACB949528}"/>
              </a:ext>
            </a:extLst>
          </p:cNvPr>
          <p:cNvPicPr>
            <a:picLocks noChangeAspect="1"/>
          </p:cNvPicPr>
          <p:nvPr/>
        </p:nvPicPr>
        <p:blipFill>
          <a:blip r:embed="rId3"/>
          <a:stretch>
            <a:fillRect/>
          </a:stretch>
        </p:blipFill>
        <p:spPr>
          <a:xfrm>
            <a:off x="485422" y="907525"/>
            <a:ext cx="10840786" cy="5400000"/>
          </a:xfrm>
          <a:prstGeom prst="rect">
            <a:avLst/>
          </a:prstGeom>
        </p:spPr>
      </p:pic>
    </p:spTree>
    <p:extLst>
      <p:ext uri="{BB962C8B-B14F-4D97-AF65-F5344CB8AC3E}">
        <p14:creationId xmlns:p14="http://schemas.microsoft.com/office/powerpoint/2010/main" val="344964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6" name="Picture 5">
            <a:extLst>
              <a:ext uri="{FF2B5EF4-FFF2-40B4-BE49-F238E27FC236}">
                <a16:creationId xmlns:a16="http://schemas.microsoft.com/office/drawing/2014/main" id="{78B4128F-028D-487B-B12F-6F32DEA3CBD9}"/>
              </a:ext>
            </a:extLst>
          </p:cNvPr>
          <p:cNvPicPr>
            <a:picLocks noChangeAspect="1"/>
          </p:cNvPicPr>
          <p:nvPr/>
        </p:nvPicPr>
        <p:blipFill>
          <a:blip r:embed="rId3"/>
          <a:stretch>
            <a:fillRect/>
          </a:stretch>
        </p:blipFill>
        <p:spPr>
          <a:xfrm>
            <a:off x="23750" y="1064818"/>
            <a:ext cx="12058183" cy="2838084"/>
          </a:xfrm>
          <a:prstGeom prst="rect">
            <a:avLst/>
          </a:prstGeom>
        </p:spPr>
      </p:pic>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Roll</a:t>
            </a:r>
            <a:r>
              <a:rPr lang="tr-TR" dirty="0"/>
              <a:t> &amp; Pitch RL Agent</a:t>
            </a:r>
            <a:endParaRPr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 name="TextBox 1">
            <a:extLst>
              <a:ext uri="{FF2B5EF4-FFF2-40B4-BE49-F238E27FC236}">
                <a16:creationId xmlns:a16="http://schemas.microsoft.com/office/drawing/2014/main" id="{802E848C-F4BB-4D86-B30E-0F5ADC8BDEC8}"/>
              </a:ext>
            </a:extLst>
          </p:cNvPr>
          <p:cNvSpPr txBox="1"/>
          <p:nvPr/>
        </p:nvSpPr>
        <p:spPr>
          <a:xfrm>
            <a:off x="655780" y="4454859"/>
            <a:ext cx="2927929" cy="1815882"/>
          </a:xfrm>
          <a:prstGeom prst="rect">
            <a:avLst/>
          </a:prstGeom>
          <a:noFill/>
        </p:spPr>
        <p:txBody>
          <a:bodyPr wrap="square" rtlCol="0">
            <a:spAutoFit/>
          </a:bodyPr>
          <a:lstStyle/>
          <a:p>
            <a:r>
              <a:rPr lang="en-US" sz="1600" b="1" dirty="0"/>
              <a:t>Observation States</a:t>
            </a:r>
          </a:p>
          <a:p>
            <a:pPr marL="285750" indent="-285750">
              <a:buFont typeface="Arial" panose="020B0604020202020204" pitchFamily="34" charset="0"/>
              <a:buChar char="•"/>
            </a:pPr>
            <a:r>
              <a:rPr lang="en-US" sz="1600" dirty="0"/>
              <a:t>Roll angle </a:t>
            </a:r>
            <a:r>
              <a:rPr lang="tr-TR" sz="1600" dirty="0" err="1"/>
              <a:t>error</a:t>
            </a:r>
            <a:endParaRPr lang="en-US" sz="1600" dirty="0"/>
          </a:p>
          <a:p>
            <a:pPr marL="285750" indent="-285750">
              <a:buFont typeface="Arial" panose="020B0604020202020204" pitchFamily="34" charset="0"/>
              <a:buChar char="•"/>
            </a:pPr>
            <a:r>
              <a:rPr lang="en-US" sz="1600" dirty="0"/>
              <a:t>Pitch angle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roll</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pitch</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en-US" sz="1600" dirty="0"/>
              <a:t>Estimated Roll body rate</a:t>
            </a:r>
          </a:p>
          <a:p>
            <a:pPr marL="285750" indent="-285750">
              <a:buFont typeface="Arial" panose="020B0604020202020204" pitchFamily="34" charset="0"/>
              <a:buChar char="•"/>
            </a:pPr>
            <a:r>
              <a:rPr lang="en-US" sz="1600" dirty="0"/>
              <a:t>Estimated Pitch body rate</a:t>
            </a:r>
          </a:p>
        </p:txBody>
      </p:sp>
      <p:cxnSp>
        <p:nvCxnSpPr>
          <p:cNvPr id="5" name="Straight Arrow Connector 4">
            <a:extLst>
              <a:ext uri="{FF2B5EF4-FFF2-40B4-BE49-F238E27FC236}">
                <a16:creationId xmlns:a16="http://schemas.microsoft.com/office/drawing/2014/main" id="{AA926BE6-6CC1-424B-9BBA-64D6FD0624D6}"/>
              </a:ext>
            </a:extLst>
          </p:cNvPr>
          <p:cNvCxnSpPr>
            <a:cxnSpLocks/>
          </p:cNvCxnSpPr>
          <p:nvPr/>
        </p:nvCxnSpPr>
        <p:spPr>
          <a:xfrm flipH="1">
            <a:off x="960582" y="3260436"/>
            <a:ext cx="1062183" cy="11944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859ACC-61E3-48F2-B85B-8D3DFE668C84}"/>
              </a:ext>
            </a:extLst>
          </p:cNvPr>
          <p:cNvSpPr txBox="1"/>
          <p:nvPr/>
        </p:nvSpPr>
        <p:spPr>
          <a:xfrm>
            <a:off x="8437415" y="4442966"/>
            <a:ext cx="1944257" cy="830997"/>
          </a:xfrm>
          <a:prstGeom prst="rect">
            <a:avLst/>
          </a:prstGeom>
          <a:noFill/>
        </p:spPr>
        <p:txBody>
          <a:bodyPr wrap="square" rtlCol="0">
            <a:spAutoFit/>
          </a:bodyPr>
          <a:lstStyle/>
          <a:p>
            <a:r>
              <a:rPr lang="tr-TR" sz="1600" b="1" dirty="0"/>
              <a:t>Action</a:t>
            </a:r>
            <a:r>
              <a:rPr lang="en-US" sz="1600" b="1" dirty="0"/>
              <a:t> States</a:t>
            </a:r>
          </a:p>
          <a:p>
            <a:pPr marL="285750" indent="-285750">
              <a:buFont typeface="Arial" panose="020B0604020202020204" pitchFamily="34" charset="0"/>
              <a:buChar char="•"/>
            </a:pPr>
            <a:r>
              <a:rPr lang="tr-TR" sz="1600" dirty="0"/>
              <a:t>Tau Pitch</a:t>
            </a:r>
            <a:endParaRPr lang="en-US" sz="1600" dirty="0"/>
          </a:p>
          <a:p>
            <a:pPr marL="285750" indent="-285750">
              <a:buFont typeface="Arial" panose="020B0604020202020204" pitchFamily="34" charset="0"/>
              <a:buChar char="•"/>
            </a:pPr>
            <a:r>
              <a:rPr lang="tr-TR" sz="1600" dirty="0"/>
              <a:t>Tau Roll</a:t>
            </a:r>
            <a:endParaRPr lang="en-US" sz="1600" dirty="0"/>
          </a:p>
        </p:txBody>
      </p:sp>
      <p:cxnSp>
        <p:nvCxnSpPr>
          <p:cNvPr id="16" name="Straight Arrow Connector 15">
            <a:extLst>
              <a:ext uri="{FF2B5EF4-FFF2-40B4-BE49-F238E27FC236}">
                <a16:creationId xmlns:a16="http://schemas.microsoft.com/office/drawing/2014/main" id="{7E1EFE73-253F-479E-898F-9A64453A3931}"/>
              </a:ext>
            </a:extLst>
          </p:cNvPr>
          <p:cNvCxnSpPr>
            <a:cxnSpLocks/>
          </p:cNvCxnSpPr>
          <p:nvPr/>
        </p:nvCxnSpPr>
        <p:spPr>
          <a:xfrm>
            <a:off x="8696960" y="3059799"/>
            <a:ext cx="373149" cy="14016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5CB95E-DC55-443B-8C36-988130A40D48}"/>
              </a:ext>
            </a:extLst>
          </p:cNvPr>
          <p:cNvCxnSpPr>
            <a:cxnSpLocks/>
          </p:cNvCxnSpPr>
          <p:nvPr/>
        </p:nvCxnSpPr>
        <p:spPr>
          <a:xfrm>
            <a:off x="4374363" y="3657673"/>
            <a:ext cx="967336" cy="12007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6CF73B8-DAD4-4C67-A5BA-0C11C3B86D07}"/>
                  </a:ext>
                </a:extLst>
              </p:cNvPr>
              <p:cNvSpPr txBox="1"/>
              <p:nvPr/>
            </p:nvSpPr>
            <p:spPr>
              <a:xfrm>
                <a:off x="10237894" y="2021314"/>
                <a:ext cx="1771650" cy="362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m:rPr>
                              <m:nor/>
                            </m:rPr>
                            <a:rPr lang="el-GR" sz="1600" i="1" dirty="0">
                              <a:highlight>
                                <a:srgbClr val="FFFFFF"/>
                              </a:highlight>
                              <a:latin typeface="Cambria Math" panose="02040503050406030204" pitchFamily="18" charset="0"/>
                            </a:rPr>
                            <m:t>θ</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3</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1</m:t>
                              </m:r>
                            </m:sub>
                            <m:sup>
                              <m:r>
                                <a:rPr lang="en-US" sz="1600">
                                  <a:latin typeface="Cambria Math" panose="02040503050406030204" pitchFamily="18" charset="0"/>
                                </a:rPr>
                                <m:t>2</m:t>
                              </m:r>
                            </m:sup>
                          </m:sSubSup>
                        </m:e>
                      </m:d>
                      <m:r>
                        <a:rPr lang="en-US" sz="1600">
                          <a:latin typeface="Cambria Math" panose="02040503050406030204" pitchFamily="18" charset="0"/>
                        </a:rPr>
                        <m:t> </m:t>
                      </m:r>
                    </m:oMath>
                  </m:oMathPara>
                </a14:m>
                <a:endParaRPr lang="en-US" sz="1600" dirty="0"/>
              </a:p>
            </p:txBody>
          </p:sp>
        </mc:Choice>
        <mc:Fallback xmlns="">
          <p:sp>
            <p:nvSpPr>
              <p:cNvPr id="13" name="TextBox 12">
                <a:extLst>
                  <a:ext uri="{FF2B5EF4-FFF2-40B4-BE49-F238E27FC236}">
                    <a16:creationId xmlns:a16="http://schemas.microsoft.com/office/drawing/2014/main" id="{F6CF73B8-DAD4-4C67-A5BA-0C11C3B86D07}"/>
                  </a:ext>
                </a:extLst>
              </p:cNvPr>
              <p:cNvSpPr txBox="1">
                <a:spLocks noRot="1" noChangeAspect="1" noMove="1" noResize="1" noEditPoints="1" noAdjustHandles="1" noChangeArrowheads="1" noChangeShapeType="1" noTextEdit="1"/>
              </p:cNvSpPr>
              <p:nvPr/>
            </p:nvSpPr>
            <p:spPr>
              <a:xfrm>
                <a:off x="10237894" y="2021314"/>
                <a:ext cx="1771650" cy="362022"/>
              </a:xfrm>
              <a:prstGeom prst="rect">
                <a:avLst/>
              </a:prstGeom>
              <a:blipFill>
                <a:blip r:embed="rId4"/>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8342D4-CDDA-49C2-8FFE-D820E4DE5B0A}"/>
                  </a:ext>
                </a:extLst>
              </p:cNvPr>
              <p:cNvSpPr txBox="1"/>
              <p:nvPr/>
            </p:nvSpPr>
            <p:spPr>
              <a:xfrm>
                <a:off x="10237894" y="3636330"/>
                <a:ext cx="1778000" cy="369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𝜑</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4</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2</m:t>
                              </m:r>
                            </m:sub>
                            <m:sup>
                              <m:r>
                                <a:rPr lang="en-US" sz="1600">
                                  <a:latin typeface="Cambria Math" panose="02040503050406030204" pitchFamily="18" charset="0"/>
                                </a:rPr>
                                <m:t>2</m:t>
                              </m:r>
                            </m:sup>
                          </m:sSubSup>
                        </m:e>
                      </m:d>
                    </m:oMath>
                  </m:oMathPara>
                </a14:m>
                <a:endParaRPr lang="en-US" sz="1600" dirty="0"/>
              </a:p>
            </p:txBody>
          </p:sp>
        </mc:Choice>
        <mc:Fallback xmlns="">
          <p:sp>
            <p:nvSpPr>
              <p:cNvPr id="14" name="TextBox 13">
                <a:extLst>
                  <a:ext uri="{FF2B5EF4-FFF2-40B4-BE49-F238E27FC236}">
                    <a16:creationId xmlns:a16="http://schemas.microsoft.com/office/drawing/2014/main" id="{C88342D4-CDDA-49C2-8FFE-D820E4DE5B0A}"/>
                  </a:ext>
                </a:extLst>
              </p:cNvPr>
              <p:cNvSpPr txBox="1">
                <a:spLocks noRot="1" noChangeAspect="1" noMove="1" noResize="1" noEditPoints="1" noAdjustHandles="1" noChangeArrowheads="1" noChangeShapeType="1" noTextEdit="1"/>
              </p:cNvSpPr>
              <p:nvPr/>
            </p:nvSpPr>
            <p:spPr>
              <a:xfrm>
                <a:off x="10237894" y="3636330"/>
                <a:ext cx="1778000" cy="369268"/>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BE94D2CB-DFEA-A35E-C08E-EA887671E450}"/>
                  </a:ext>
                </a:extLst>
              </p:cNvPr>
              <p:cNvSpPr txBox="1"/>
              <p:nvPr/>
            </p:nvSpPr>
            <p:spPr>
              <a:xfrm>
                <a:off x="4416317" y="5008657"/>
                <a:ext cx="4993226"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3" name="Metin kutusu 2">
                <a:extLst>
                  <a:ext uri="{FF2B5EF4-FFF2-40B4-BE49-F238E27FC236}">
                    <a16:creationId xmlns:a16="http://schemas.microsoft.com/office/drawing/2014/main" id="{BE94D2CB-DFEA-A35E-C08E-EA887671E450}"/>
                  </a:ext>
                </a:extLst>
              </p:cNvPr>
              <p:cNvSpPr txBox="1">
                <a:spLocks noRot="1" noChangeAspect="1" noMove="1" noResize="1" noEditPoints="1" noAdjustHandles="1" noChangeArrowheads="1" noChangeShapeType="1" noTextEdit="1"/>
              </p:cNvSpPr>
              <p:nvPr/>
            </p:nvSpPr>
            <p:spPr>
              <a:xfrm>
                <a:off x="4416317" y="5008657"/>
                <a:ext cx="4993226" cy="350930"/>
              </a:xfrm>
              <a:prstGeom prst="rect">
                <a:avLst/>
              </a:prstGeom>
              <a:blipFill>
                <a:blip r:embed="rId6"/>
                <a:stretch>
                  <a:fillRect t="-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C66B8518-1F8F-0178-D1D9-8C1DA56E5740}"/>
                  </a:ext>
                </a:extLst>
              </p:cNvPr>
              <p:cNvSpPr txBox="1"/>
              <p:nvPr/>
            </p:nvSpPr>
            <p:spPr>
              <a:xfrm>
                <a:off x="4402098" y="5405682"/>
                <a:ext cx="6814542"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C66B8518-1F8F-0178-D1D9-8C1DA56E5740}"/>
                  </a:ext>
                </a:extLst>
              </p:cNvPr>
              <p:cNvSpPr txBox="1">
                <a:spLocks noRot="1" noChangeAspect="1" noMove="1" noResize="1" noEditPoints="1" noAdjustHandles="1" noChangeArrowheads="1" noChangeShapeType="1" noTextEdit="1"/>
              </p:cNvSpPr>
              <p:nvPr/>
            </p:nvSpPr>
            <p:spPr>
              <a:xfrm>
                <a:off x="4402098" y="5405682"/>
                <a:ext cx="6814542" cy="331181"/>
              </a:xfrm>
              <a:prstGeom prst="rect">
                <a:avLst/>
              </a:prstGeom>
              <a:blipFill>
                <a:blip r:embed="rId7"/>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AEB31DD4-83AD-1440-C5C9-94FCAC8ECD55}"/>
                  </a:ext>
                </a:extLst>
              </p:cNvPr>
              <p:cNvSpPr txBox="1"/>
              <p:nvPr/>
            </p:nvSpPr>
            <p:spPr>
              <a:xfrm>
                <a:off x="4402098" y="5753155"/>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8" name="Metin kutusu 7">
                <a:extLst>
                  <a:ext uri="{FF2B5EF4-FFF2-40B4-BE49-F238E27FC236}">
                    <a16:creationId xmlns:a16="http://schemas.microsoft.com/office/drawing/2014/main" id="{AEB31DD4-83AD-1440-C5C9-94FCAC8ECD55}"/>
                  </a:ext>
                </a:extLst>
              </p:cNvPr>
              <p:cNvSpPr txBox="1">
                <a:spLocks noRot="1" noChangeAspect="1" noMove="1" noResize="1" noEditPoints="1" noAdjustHandles="1" noChangeArrowheads="1" noChangeShapeType="1" noTextEdit="1"/>
              </p:cNvSpPr>
              <p:nvPr/>
            </p:nvSpPr>
            <p:spPr>
              <a:xfrm>
                <a:off x="4402098" y="5753155"/>
                <a:ext cx="6214532" cy="307777"/>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9F5D24AB-6E02-D796-6104-71B19A64B9D2}"/>
                  </a:ext>
                </a:extLst>
              </p:cNvPr>
              <p:cNvSpPr txBox="1"/>
              <p:nvPr/>
            </p:nvSpPr>
            <p:spPr>
              <a:xfrm>
                <a:off x="4413956" y="609703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9" name="Metin kutusu 8">
                <a:extLst>
                  <a:ext uri="{FF2B5EF4-FFF2-40B4-BE49-F238E27FC236}">
                    <a16:creationId xmlns:a16="http://schemas.microsoft.com/office/drawing/2014/main" id="{9F5D24AB-6E02-D796-6104-71B19A64B9D2}"/>
                  </a:ext>
                </a:extLst>
              </p:cNvPr>
              <p:cNvSpPr txBox="1">
                <a:spLocks noRot="1" noChangeAspect="1" noMove="1" noResize="1" noEditPoints="1" noAdjustHandles="1" noChangeArrowheads="1" noChangeShapeType="1" noTextEdit="1"/>
              </p:cNvSpPr>
              <p:nvPr/>
            </p:nvSpPr>
            <p:spPr>
              <a:xfrm>
                <a:off x="4413956" y="6097038"/>
                <a:ext cx="6107288" cy="307841"/>
              </a:xfrm>
              <a:prstGeom prst="rect">
                <a:avLst/>
              </a:prstGeom>
              <a:blipFill>
                <a:blip r:embed="rId9"/>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9815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sz="2400" dirty="0">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4217148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1</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Resim 2">
            <a:extLst>
              <a:ext uri="{FF2B5EF4-FFF2-40B4-BE49-F238E27FC236}">
                <a16:creationId xmlns:a16="http://schemas.microsoft.com/office/drawing/2014/main" id="{2DE7A386-661F-3834-9412-658CCB4C0941}"/>
              </a:ext>
            </a:extLst>
          </p:cNvPr>
          <p:cNvPicPr>
            <a:picLocks noChangeAspect="1"/>
          </p:cNvPicPr>
          <p:nvPr/>
        </p:nvPicPr>
        <p:blipFill>
          <a:blip r:embed="rId5"/>
          <a:stretch>
            <a:fillRect/>
          </a:stretch>
        </p:blipFill>
        <p:spPr>
          <a:xfrm>
            <a:off x="1073247" y="1191492"/>
            <a:ext cx="5260990"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C4415C3F-B328-5557-4C79-4DD8E5E9980C}"/>
                  </a:ext>
                </a:extLst>
              </p:cNvPr>
              <p:cNvSpPr txBox="1"/>
              <p:nvPr/>
            </p:nvSpPr>
            <p:spPr>
              <a:xfrm>
                <a:off x="1653823" y="5543570"/>
                <a:ext cx="6107288"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5" name="Metin kutusu 4">
                <a:extLst>
                  <a:ext uri="{FF2B5EF4-FFF2-40B4-BE49-F238E27FC236}">
                    <a16:creationId xmlns:a16="http://schemas.microsoft.com/office/drawing/2014/main" id="{C4415C3F-B328-5557-4C79-4DD8E5E9980C}"/>
                  </a:ext>
                </a:extLst>
              </p:cNvPr>
              <p:cNvSpPr txBox="1">
                <a:spLocks noRot="1" noChangeAspect="1" noMove="1" noResize="1" noEditPoints="1" noAdjustHandles="1" noChangeArrowheads="1" noChangeShapeType="1" noTextEdit="1"/>
              </p:cNvSpPr>
              <p:nvPr/>
            </p:nvSpPr>
            <p:spPr>
              <a:xfrm>
                <a:off x="1653823" y="5543570"/>
                <a:ext cx="6107288" cy="350930"/>
              </a:xfrm>
              <a:prstGeom prst="rect">
                <a:avLst/>
              </a:prstGeom>
              <a:blipFill>
                <a:blip r:embed="rId6"/>
                <a:stretch>
                  <a:fillRect t="-8621"/>
                </a:stretch>
              </a:blipFill>
            </p:spPr>
            <p:txBody>
              <a:bodyPr/>
              <a:lstStyle/>
              <a:p>
                <a:r>
                  <a:rPr lang="en-US">
                    <a:noFill/>
                  </a:rPr>
                  <a:t> </a:t>
                </a:r>
              </a:p>
            </p:txBody>
          </p:sp>
        </mc:Fallback>
      </mc:AlternateContent>
      <p:pic>
        <p:nvPicPr>
          <p:cNvPr id="2" name="asbQuadcopterWorld_anim_4">
            <a:hlinkClick r:id="" action="ppaction://media"/>
            <a:extLst>
              <a:ext uri="{FF2B5EF4-FFF2-40B4-BE49-F238E27FC236}">
                <a16:creationId xmlns:a16="http://schemas.microsoft.com/office/drawing/2014/main" id="{BD637582-8751-4FF9-8A9D-19751FFBC0B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602084" y="913099"/>
            <a:ext cx="3837195" cy="2331629"/>
          </a:xfrm>
          <a:prstGeom prst="rect">
            <a:avLst/>
          </a:prstGeom>
        </p:spPr>
      </p:pic>
      <p:pic>
        <p:nvPicPr>
          <p:cNvPr id="6" name="Picture 5">
            <a:extLst>
              <a:ext uri="{FF2B5EF4-FFF2-40B4-BE49-F238E27FC236}">
                <a16:creationId xmlns:a16="http://schemas.microsoft.com/office/drawing/2014/main" id="{2F0627D9-55EF-4458-96FF-861F5DAA2665}"/>
              </a:ext>
            </a:extLst>
          </p:cNvPr>
          <p:cNvPicPr>
            <a:picLocks noChangeAspect="1"/>
          </p:cNvPicPr>
          <p:nvPr/>
        </p:nvPicPr>
        <p:blipFill>
          <a:blip r:embed="rId8"/>
          <a:stretch>
            <a:fillRect/>
          </a:stretch>
        </p:blipFill>
        <p:spPr>
          <a:xfrm>
            <a:off x="6905512" y="3350966"/>
            <a:ext cx="4983824" cy="1584144"/>
          </a:xfrm>
          <a:prstGeom prst="rect">
            <a:avLst/>
          </a:prstGeom>
        </p:spPr>
      </p:pic>
      <p:pic>
        <p:nvPicPr>
          <p:cNvPr id="8" name="Picture 7">
            <a:extLst>
              <a:ext uri="{FF2B5EF4-FFF2-40B4-BE49-F238E27FC236}">
                <a16:creationId xmlns:a16="http://schemas.microsoft.com/office/drawing/2014/main" id="{E646DE40-4C68-4072-8869-D195B1949A08}"/>
              </a:ext>
            </a:extLst>
          </p:cNvPr>
          <p:cNvPicPr>
            <a:picLocks noChangeAspect="1"/>
          </p:cNvPicPr>
          <p:nvPr/>
        </p:nvPicPr>
        <p:blipFill>
          <a:blip r:embed="rId9"/>
          <a:stretch>
            <a:fillRect/>
          </a:stretch>
        </p:blipFill>
        <p:spPr>
          <a:xfrm>
            <a:off x="6783763" y="4975451"/>
            <a:ext cx="5334000" cy="1657350"/>
          </a:xfrm>
          <a:prstGeom prst="rect">
            <a:avLst/>
          </a:prstGeom>
        </p:spPr>
      </p:pic>
    </p:spTree>
    <p:extLst>
      <p:ext uri="{BB962C8B-B14F-4D97-AF65-F5344CB8AC3E}">
        <p14:creationId xmlns:p14="http://schemas.microsoft.com/office/powerpoint/2010/main" val="41096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2</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Resim 2">
            <a:extLst>
              <a:ext uri="{FF2B5EF4-FFF2-40B4-BE49-F238E27FC236}">
                <a16:creationId xmlns:a16="http://schemas.microsoft.com/office/drawing/2014/main" id="{570EE4FB-385E-AF73-20C7-2976DA197054}"/>
              </a:ext>
            </a:extLst>
          </p:cNvPr>
          <p:cNvPicPr>
            <a:picLocks noChangeAspect="1"/>
          </p:cNvPicPr>
          <p:nvPr/>
        </p:nvPicPr>
        <p:blipFill>
          <a:blip r:embed="rId5"/>
          <a:stretch>
            <a:fillRect/>
          </a:stretch>
        </p:blipFill>
        <p:spPr>
          <a:xfrm>
            <a:off x="1073247" y="1191492"/>
            <a:ext cx="5400000"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6028255E-F5ED-AE21-95B5-0E6AE0F2D42F}"/>
                  </a:ext>
                </a:extLst>
              </p:cNvPr>
              <p:cNvSpPr txBox="1"/>
              <p:nvPr/>
            </p:nvSpPr>
            <p:spPr>
              <a:xfrm>
                <a:off x="597085" y="5629868"/>
                <a:ext cx="6107288"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5" name="Metin kutusu 4">
                <a:extLst>
                  <a:ext uri="{FF2B5EF4-FFF2-40B4-BE49-F238E27FC236}">
                    <a16:creationId xmlns:a16="http://schemas.microsoft.com/office/drawing/2014/main" id="{6028255E-F5ED-AE21-95B5-0E6AE0F2D42F}"/>
                  </a:ext>
                </a:extLst>
              </p:cNvPr>
              <p:cNvSpPr txBox="1">
                <a:spLocks noRot="1" noChangeAspect="1" noMove="1" noResize="1" noEditPoints="1" noAdjustHandles="1" noChangeArrowheads="1" noChangeShapeType="1" noTextEdit="1"/>
              </p:cNvSpPr>
              <p:nvPr/>
            </p:nvSpPr>
            <p:spPr>
              <a:xfrm>
                <a:off x="597085" y="5629868"/>
                <a:ext cx="6107288" cy="331181"/>
              </a:xfrm>
              <a:prstGeom prst="rect">
                <a:avLst/>
              </a:prstGeom>
              <a:blipFill>
                <a:blip r:embed="rId6"/>
                <a:stretch>
                  <a:fillRect b="-18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92B73A-DAEE-4B44-9F2B-6825FB8601D8}"/>
              </a:ext>
            </a:extLst>
          </p:cNvPr>
          <p:cNvPicPr>
            <a:picLocks noChangeAspect="1"/>
          </p:cNvPicPr>
          <p:nvPr/>
        </p:nvPicPr>
        <p:blipFill>
          <a:blip r:embed="rId7"/>
          <a:stretch>
            <a:fillRect/>
          </a:stretch>
        </p:blipFill>
        <p:spPr>
          <a:xfrm>
            <a:off x="6911837" y="3972752"/>
            <a:ext cx="5524500" cy="1085850"/>
          </a:xfrm>
          <a:prstGeom prst="rect">
            <a:avLst/>
          </a:prstGeom>
        </p:spPr>
      </p:pic>
      <p:pic>
        <p:nvPicPr>
          <p:cNvPr id="7" name="Picture 6">
            <a:extLst>
              <a:ext uri="{FF2B5EF4-FFF2-40B4-BE49-F238E27FC236}">
                <a16:creationId xmlns:a16="http://schemas.microsoft.com/office/drawing/2014/main" id="{7A2AD083-9087-46BF-A10A-08EEE26DCBE7}"/>
              </a:ext>
            </a:extLst>
          </p:cNvPr>
          <p:cNvPicPr>
            <a:picLocks noChangeAspect="1"/>
          </p:cNvPicPr>
          <p:nvPr/>
        </p:nvPicPr>
        <p:blipFill>
          <a:blip r:embed="rId8"/>
          <a:stretch>
            <a:fillRect/>
          </a:stretch>
        </p:blipFill>
        <p:spPr>
          <a:xfrm>
            <a:off x="6873737" y="5198757"/>
            <a:ext cx="5562600" cy="1047750"/>
          </a:xfrm>
          <a:prstGeom prst="rect">
            <a:avLst/>
          </a:prstGeom>
        </p:spPr>
      </p:pic>
      <p:pic>
        <p:nvPicPr>
          <p:cNvPr id="8" name="asbQuadcopterWorld_anim_5">
            <a:hlinkClick r:id="" action="ppaction://media"/>
            <a:extLst>
              <a:ext uri="{FF2B5EF4-FFF2-40B4-BE49-F238E27FC236}">
                <a16:creationId xmlns:a16="http://schemas.microsoft.com/office/drawing/2014/main" id="{DAF3232D-2264-47B5-9109-00010A165AE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600950" y="908116"/>
            <a:ext cx="4108174" cy="2496286"/>
          </a:xfrm>
          <a:prstGeom prst="rect">
            <a:avLst/>
          </a:prstGeom>
        </p:spPr>
      </p:pic>
    </p:spTree>
    <p:extLst>
      <p:ext uri="{BB962C8B-B14F-4D97-AF65-F5344CB8AC3E}">
        <p14:creationId xmlns:p14="http://schemas.microsoft.com/office/powerpoint/2010/main" val="211060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Trainig</a:t>
            </a:r>
            <a:r>
              <a:rPr lang="tr-TR" dirty="0"/>
              <a:t> </a:t>
            </a:r>
            <a:r>
              <a:rPr lang="tr-TR" dirty="0" err="1"/>
              <a:t>Results</a:t>
            </a:r>
            <a:r>
              <a:rPr lang="tr-TR" dirty="0"/>
              <a:t> 3</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44" name="Google Shape;344;p26"/>
          <p:cNvSpPr txBox="1"/>
          <p:nvPr/>
        </p:nvSpPr>
        <p:spPr>
          <a:xfrm>
            <a:off x="6784623" y="1201213"/>
            <a:ext cx="433413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BC4950CF-C334-EE8B-105C-8A7A89932F08}"/>
              </a:ext>
            </a:extLst>
          </p:cNvPr>
          <p:cNvPicPr>
            <a:picLocks noChangeAspect="1"/>
          </p:cNvPicPr>
          <p:nvPr/>
        </p:nvPicPr>
        <p:blipFill>
          <a:blip r:embed="rId5"/>
          <a:stretch>
            <a:fillRect/>
          </a:stretch>
        </p:blipFill>
        <p:spPr>
          <a:xfrm>
            <a:off x="1073247" y="1191492"/>
            <a:ext cx="5154059" cy="4320000"/>
          </a:xfrm>
          <a:prstGeom prst="rect">
            <a:avLst/>
          </a:prstGeom>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52AEA9C8-F598-37B5-43F3-9A88203C9132}"/>
                  </a:ext>
                </a:extLst>
              </p:cNvPr>
              <p:cNvSpPr txBox="1"/>
              <p:nvPr/>
            </p:nvSpPr>
            <p:spPr>
              <a:xfrm>
                <a:off x="1436511" y="5578309"/>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52AEA9C8-F598-37B5-43F3-9A88203C9132}"/>
                  </a:ext>
                </a:extLst>
              </p:cNvPr>
              <p:cNvSpPr txBox="1">
                <a:spLocks noRot="1" noChangeAspect="1" noMove="1" noResize="1" noEditPoints="1" noAdjustHandles="1" noChangeArrowheads="1" noChangeShapeType="1" noTextEdit="1"/>
              </p:cNvSpPr>
              <p:nvPr/>
            </p:nvSpPr>
            <p:spPr>
              <a:xfrm>
                <a:off x="1436511" y="5578309"/>
                <a:ext cx="6214532" cy="307777"/>
              </a:xfrm>
              <a:prstGeom prst="rect">
                <a:avLst/>
              </a:prstGeom>
              <a:blipFill>
                <a:blip r:embed="rId6"/>
                <a:stretch>
                  <a:fillRect b="-78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98DC2C1-2B1D-4E1A-AD99-8961205D4A18}"/>
              </a:ext>
            </a:extLst>
          </p:cNvPr>
          <p:cNvPicPr>
            <a:picLocks noChangeAspect="1"/>
          </p:cNvPicPr>
          <p:nvPr/>
        </p:nvPicPr>
        <p:blipFill>
          <a:blip r:embed="rId7"/>
          <a:stretch>
            <a:fillRect/>
          </a:stretch>
        </p:blipFill>
        <p:spPr>
          <a:xfrm>
            <a:off x="6954082" y="3777761"/>
            <a:ext cx="5154059" cy="1325329"/>
          </a:xfrm>
          <a:prstGeom prst="rect">
            <a:avLst/>
          </a:prstGeom>
        </p:spPr>
      </p:pic>
      <p:pic>
        <p:nvPicPr>
          <p:cNvPr id="8" name="asbQuadcopterWorld_anim_6">
            <a:hlinkClick r:id="" action="ppaction://media"/>
            <a:extLst>
              <a:ext uri="{FF2B5EF4-FFF2-40B4-BE49-F238E27FC236}">
                <a16:creationId xmlns:a16="http://schemas.microsoft.com/office/drawing/2014/main" id="{8B753F3E-09BC-4C8B-83CA-9329C261F4C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480852" y="903417"/>
            <a:ext cx="3816626" cy="2319130"/>
          </a:xfrm>
          <a:prstGeom prst="rect">
            <a:avLst/>
          </a:prstGeom>
        </p:spPr>
      </p:pic>
      <p:pic>
        <p:nvPicPr>
          <p:cNvPr id="6" name="Picture 5">
            <a:extLst>
              <a:ext uri="{FF2B5EF4-FFF2-40B4-BE49-F238E27FC236}">
                <a16:creationId xmlns:a16="http://schemas.microsoft.com/office/drawing/2014/main" id="{122875D2-E521-44F4-8CE8-BBFD7071F4BA}"/>
              </a:ext>
            </a:extLst>
          </p:cNvPr>
          <p:cNvPicPr>
            <a:picLocks noChangeAspect="1"/>
          </p:cNvPicPr>
          <p:nvPr/>
        </p:nvPicPr>
        <p:blipFill>
          <a:blip r:embed="rId9"/>
          <a:stretch>
            <a:fillRect/>
          </a:stretch>
        </p:blipFill>
        <p:spPr>
          <a:xfrm>
            <a:off x="6954080" y="5115859"/>
            <a:ext cx="5154061" cy="1325330"/>
          </a:xfrm>
          <a:prstGeom prst="rect">
            <a:avLst/>
          </a:prstGeom>
        </p:spPr>
      </p:pic>
    </p:spTree>
    <p:extLst>
      <p:ext uri="{BB962C8B-B14F-4D97-AF65-F5344CB8AC3E}">
        <p14:creationId xmlns:p14="http://schemas.microsoft.com/office/powerpoint/2010/main" val="300243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4</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 name="Resim 2">
            <a:extLst>
              <a:ext uri="{FF2B5EF4-FFF2-40B4-BE49-F238E27FC236}">
                <a16:creationId xmlns:a16="http://schemas.microsoft.com/office/drawing/2014/main" id="{14D9BD72-BB16-D926-6426-03C74A18C9B6}"/>
              </a:ext>
            </a:extLst>
          </p:cNvPr>
          <p:cNvPicPr>
            <a:picLocks noChangeAspect="1"/>
          </p:cNvPicPr>
          <p:nvPr/>
        </p:nvPicPr>
        <p:blipFill>
          <a:blip r:embed="rId5"/>
          <a:stretch>
            <a:fillRect/>
          </a:stretch>
        </p:blipFill>
        <p:spPr>
          <a:xfrm>
            <a:off x="1073247" y="1191492"/>
            <a:ext cx="5389307"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77E5A44-21AF-C861-5E00-39F72FEF9D5D}"/>
                  </a:ext>
                </a:extLst>
              </p:cNvPr>
              <p:cNvSpPr txBox="1"/>
              <p:nvPr/>
            </p:nvSpPr>
            <p:spPr>
              <a:xfrm>
                <a:off x="1658664" y="566650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5" name="Metin kutusu 4">
                <a:extLst>
                  <a:ext uri="{FF2B5EF4-FFF2-40B4-BE49-F238E27FC236}">
                    <a16:creationId xmlns:a16="http://schemas.microsoft.com/office/drawing/2014/main" id="{D77E5A44-21AF-C861-5E00-39F72FEF9D5D}"/>
                  </a:ext>
                </a:extLst>
              </p:cNvPr>
              <p:cNvSpPr txBox="1">
                <a:spLocks noRot="1" noChangeAspect="1" noMove="1" noResize="1" noEditPoints="1" noAdjustHandles="1" noChangeArrowheads="1" noChangeShapeType="1" noTextEdit="1"/>
              </p:cNvSpPr>
              <p:nvPr/>
            </p:nvSpPr>
            <p:spPr>
              <a:xfrm>
                <a:off x="1658664" y="5666508"/>
                <a:ext cx="6107288" cy="307841"/>
              </a:xfrm>
              <a:prstGeom prst="rect">
                <a:avLst/>
              </a:prstGeom>
              <a:blipFill>
                <a:blip r:embed="rId6"/>
                <a:stretch>
                  <a:fillRect b="-100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B9519F7-6A9C-4E66-8621-3FE1D1FCEC59}"/>
              </a:ext>
            </a:extLst>
          </p:cNvPr>
          <p:cNvPicPr>
            <a:picLocks noChangeAspect="1"/>
          </p:cNvPicPr>
          <p:nvPr/>
        </p:nvPicPr>
        <p:blipFill>
          <a:blip r:embed="rId7"/>
          <a:stretch>
            <a:fillRect/>
          </a:stretch>
        </p:blipFill>
        <p:spPr>
          <a:xfrm>
            <a:off x="7123639" y="3526833"/>
            <a:ext cx="4819882" cy="1480392"/>
          </a:xfrm>
          <a:prstGeom prst="rect">
            <a:avLst/>
          </a:prstGeom>
        </p:spPr>
      </p:pic>
      <p:pic>
        <p:nvPicPr>
          <p:cNvPr id="7" name="Picture 6">
            <a:extLst>
              <a:ext uri="{FF2B5EF4-FFF2-40B4-BE49-F238E27FC236}">
                <a16:creationId xmlns:a16="http://schemas.microsoft.com/office/drawing/2014/main" id="{D4EFAFAE-9F5F-4CA1-BB45-F6880CCF2FD9}"/>
              </a:ext>
            </a:extLst>
          </p:cNvPr>
          <p:cNvPicPr>
            <a:picLocks noChangeAspect="1"/>
          </p:cNvPicPr>
          <p:nvPr/>
        </p:nvPicPr>
        <p:blipFill>
          <a:blip r:embed="rId8"/>
          <a:stretch>
            <a:fillRect/>
          </a:stretch>
        </p:blipFill>
        <p:spPr>
          <a:xfrm>
            <a:off x="7062214" y="5017674"/>
            <a:ext cx="4947568" cy="1554950"/>
          </a:xfrm>
          <a:prstGeom prst="rect">
            <a:avLst/>
          </a:prstGeom>
        </p:spPr>
      </p:pic>
      <p:pic>
        <p:nvPicPr>
          <p:cNvPr id="8" name="asbQuadcopterWorld_anim_7">
            <a:hlinkClick r:id="" action="ppaction://media"/>
            <a:extLst>
              <a:ext uri="{FF2B5EF4-FFF2-40B4-BE49-F238E27FC236}">
                <a16:creationId xmlns:a16="http://schemas.microsoft.com/office/drawing/2014/main" id="{944F371F-9CC3-4997-9E9D-1BDD5E0FD75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99084" y="907525"/>
            <a:ext cx="3319669" cy="2017160"/>
          </a:xfrm>
          <a:prstGeom prst="rect">
            <a:avLst/>
          </a:prstGeom>
        </p:spPr>
      </p:pic>
    </p:spTree>
    <p:extLst>
      <p:ext uri="{BB962C8B-B14F-4D97-AF65-F5344CB8AC3E}">
        <p14:creationId xmlns:p14="http://schemas.microsoft.com/office/powerpoint/2010/main" val="27124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Imagined </a:t>
            </a:r>
            <a:r>
              <a:rPr lang="tr-TR" dirty="0"/>
              <a:t>R</a:t>
            </a:r>
            <a:r>
              <a:rPr lang="en-US" dirty="0" err="1"/>
              <a:t>esult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44" name="Google Shape;344;p26"/>
          <p:cNvSpPr txBox="1"/>
          <p:nvPr/>
        </p:nvSpPr>
        <p:spPr>
          <a:xfrm>
            <a:off x="7765952" y="1191492"/>
            <a:ext cx="335280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asbQuadcopterWorld_anim_3">
            <a:hlinkClick r:id="" action="ppaction://media"/>
            <a:extLst>
              <a:ext uri="{FF2B5EF4-FFF2-40B4-BE49-F238E27FC236}">
                <a16:creationId xmlns:a16="http://schemas.microsoft.com/office/drawing/2014/main" id="{BF95B7FF-CF5A-43C6-881F-5510883565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199" y="1073012"/>
            <a:ext cx="7764789" cy="4718188"/>
          </a:xfrm>
          <a:prstGeom prst="rect">
            <a:avLst/>
          </a:prstGeom>
        </p:spPr>
      </p:pic>
    </p:spTree>
    <p:extLst>
      <p:ext uri="{BB962C8B-B14F-4D97-AF65-F5344CB8AC3E}">
        <p14:creationId xmlns:p14="http://schemas.microsoft.com/office/powerpoint/2010/main" val="11775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sz="2400"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349515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Contributions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In</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project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aimed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make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yaw</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and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roll-pitch</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with</a:t>
            </a:r>
            <a:r>
              <a:rPr lang="tr-TR" sz="2400" b="0" i="0" u="none" strike="noStrike" cap="none" dirty="0">
                <a:solidFill>
                  <a:schemeClr val="dk1"/>
                </a:solidFill>
                <a:latin typeface="+mj-lt"/>
                <a:ea typeface="Arial"/>
                <a:cs typeface="Arial"/>
                <a:sym typeface="Arial"/>
              </a:rPr>
              <a:t> RL </a:t>
            </a:r>
            <a:r>
              <a:rPr lang="tr-TR" sz="2400" b="0" i="0" u="none" strike="noStrike" cap="none" dirty="0" err="1">
                <a:solidFill>
                  <a:schemeClr val="dk1"/>
                </a:solidFill>
                <a:latin typeface="+mj-lt"/>
                <a:ea typeface="Arial"/>
                <a:cs typeface="Arial"/>
                <a:sym typeface="Arial"/>
              </a:rPr>
              <a:t>agent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distinctly</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this</a:t>
            </a:r>
            <a:r>
              <a:rPr lang="tr-TR" sz="2400" dirty="0">
                <a:solidFill>
                  <a:schemeClr val="dk1"/>
                </a:solidFill>
                <a:latin typeface="+mj-lt"/>
              </a:rPr>
              <a:t> </a:t>
            </a:r>
            <a:r>
              <a:rPr lang="tr-TR" sz="2400" dirty="0" err="1">
                <a:solidFill>
                  <a:schemeClr val="dk1"/>
                </a:solidFill>
                <a:latin typeface="+mj-lt"/>
              </a:rPr>
              <a:t>study</a:t>
            </a:r>
            <a:r>
              <a:rPr lang="tr-TR" sz="2400" dirty="0">
                <a:solidFill>
                  <a:schemeClr val="dk1"/>
                </a:solidFill>
                <a:latin typeface="+mj-lt"/>
              </a:rPr>
              <a:t> is not inside </a:t>
            </a:r>
            <a:r>
              <a:rPr lang="tr-TR" sz="2400" dirty="0" err="1">
                <a:solidFill>
                  <a:schemeClr val="dk1"/>
                </a:solidFill>
                <a:latin typeface="+mj-lt"/>
              </a:rPr>
              <a:t>any</a:t>
            </a:r>
            <a:r>
              <a:rPr lang="tr-TR" sz="2400" dirty="0">
                <a:solidFill>
                  <a:schemeClr val="dk1"/>
                </a:solidFill>
                <a:latin typeface="+mj-lt"/>
              </a:rPr>
              <a:t> literatüre </a:t>
            </a:r>
            <a:r>
              <a:rPr lang="tr-TR" sz="2400" dirty="0" err="1">
                <a:solidFill>
                  <a:schemeClr val="dk1"/>
                </a:solidFill>
                <a:latin typeface="+mj-lt"/>
              </a:rPr>
              <a:t>that</a:t>
            </a:r>
            <a:r>
              <a:rPr lang="tr-TR" sz="2400" dirty="0">
                <a:solidFill>
                  <a:schemeClr val="dk1"/>
                </a:solidFill>
                <a:latin typeface="+mj-lt"/>
              </a:rPr>
              <a:t> </a:t>
            </a:r>
            <a:r>
              <a:rPr lang="tr-TR" sz="2400" dirty="0" err="1">
                <a:solidFill>
                  <a:schemeClr val="dk1"/>
                </a:solidFill>
                <a:latin typeface="+mj-lt"/>
              </a:rPr>
              <a:t>we</a:t>
            </a:r>
            <a:r>
              <a:rPr lang="tr-TR" sz="2400" dirty="0">
                <a:solidFill>
                  <a:schemeClr val="dk1"/>
                </a:solidFill>
                <a:latin typeface="+mj-lt"/>
              </a:rPr>
              <a:t> </a:t>
            </a:r>
            <a:r>
              <a:rPr lang="tr-TR" sz="2400" dirty="0" err="1">
                <a:solidFill>
                  <a:schemeClr val="dk1"/>
                </a:solidFill>
                <a:latin typeface="+mj-lt"/>
              </a:rPr>
              <a:t>have</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These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training</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showed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possibilities</a:t>
            </a:r>
            <a:r>
              <a:rPr lang="tr-TR" sz="2400" b="0" i="0" u="none" strike="noStrike" cap="none" dirty="0">
                <a:solidFill>
                  <a:schemeClr val="dk1"/>
                </a:solidFill>
                <a:latin typeface="+mj-lt"/>
                <a:ea typeface="Arial"/>
                <a:cs typeface="Arial"/>
                <a:sym typeface="Arial"/>
              </a:rPr>
              <a:t> of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idea.</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algorithmic</a:t>
            </a:r>
            <a:r>
              <a:rPr lang="tr-TR" sz="2400" dirty="0">
                <a:solidFill>
                  <a:schemeClr val="dk1"/>
                </a:solidFill>
                <a:latin typeface="+mj-lt"/>
              </a:rPr>
              <a:t> </a:t>
            </a:r>
            <a:r>
              <a:rPr lang="tr-TR" sz="2400" dirty="0" err="1">
                <a:solidFill>
                  <a:schemeClr val="dk1"/>
                </a:solidFill>
                <a:latin typeface="+mj-lt"/>
              </a:rPr>
              <a:t>parameters</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observation</a:t>
            </a:r>
            <a:r>
              <a:rPr lang="tr-TR" sz="2400" dirty="0">
                <a:solidFill>
                  <a:schemeClr val="dk1"/>
                </a:solidFill>
                <a:latin typeface="+mj-lt"/>
              </a:rPr>
              <a:t> </a:t>
            </a:r>
            <a:r>
              <a:rPr lang="tr-TR" sz="2400" dirty="0" err="1">
                <a:solidFill>
                  <a:schemeClr val="dk1"/>
                </a:solidFill>
                <a:latin typeface="+mj-lt"/>
              </a:rPr>
              <a:t>states</a:t>
            </a:r>
            <a:r>
              <a:rPr lang="tr-TR" sz="2400" dirty="0">
                <a:solidFill>
                  <a:schemeClr val="dk1"/>
                </a:solidFill>
                <a:latin typeface="+mj-lt"/>
              </a:rPr>
              <a:t> </a:t>
            </a:r>
            <a:r>
              <a:rPr lang="tr-TR" sz="2400" dirty="0" err="1">
                <a:solidFill>
                  <a:schemeClr val="dk1"/>
                </a:solidFill>
                <a:latin typeface="+mj-lt"/>
              </a:rPr>
              <a:t>lead</a:t>
            </a:r>
            <a:r>
              <a:rPr lang="tr-TR" sz="2400" dirty="0">
                <a:solidFill>
                  <a:schemeClr val="dk1"/>
                </a:solidFill>
                <a:latin typeface="+mj-lt"/>
              </a:rPr>
              <a:t> </a:t>
            </a:r>
            <a:r>
              <a:rPr lang="tr-TR" sz="2400" dirty="0" err="1">
                <a:solidFill>
                  <a:schemeClr val="dk1"/>
                </a:solidFill>
                <a:latin typeface="+mj-lt"/>
              </a:rPr>
              <a:t>to</a:t>
            </a:r>
            <a:r>
              <a:rPr lang="tr-TR" sz="2400" dirty="0">
                <a:solidFill>
                  <a:schemeClr val="dk1"/>
                </a:solidFill>
                <a:latin typeface="+mj-lt"/>
              </a:rPr>
              <a:t> </a:t>
            </a: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outputs</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 at </a:t>
            </a:r>
            <a:r>
              <a:rPr lang="tr-TR" sz="2400" dirty="0" err="1">
                <a:solidFill>
                  <a:schemeClr val="dk1"/>
                </a:solidFill>
                <a:latin typeface="+mj-lt"/>
              </a:rPr>
              <a:t>results</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p:txBody>
      </p:sp>
    </p:spTree>
    <p:extLst>
      <p:ext uri="{BB962C8B-B14F-4D97-AF65-F5344CB8AC3E}">
        <p14:creationId xmlns:p14="http://schemas.microsoft.com/office/powerpoint/2010/main" val="185999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Some Reinforcement Learning Algorithms</a:t>
            </a:r>
            <a:endParaRPr lang="tr-T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Tree>
    <p:extLst>
      <p:ext uri="{BB962C8B-B14F-4D97-AF65-F5344CB8AC3E}">
        <p14:creationId xmlns:p14="http://schemas.microsoft.com/office/powerpoint/2010/main" val="4082446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References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algn="l"/>
            <a:r>
              <a:rPr lang="tr-TR" sz="1600" dirty="0"/>
              <a:t>[1] N. </a:t>
            </a:r>
            <a:r>
              <a:rPr lang="tr-TR" sz="1600" dirty="0" err="1"/>
              <a:t>Bernini</a:t>
            </a:r>
            <a:r>
              <a:rPr lang="tr-TR" sz="1600" dirty="0"/>
              <a:t>, M. </a:t>
            </a:r>
            <a:r>
              <a:rPr lang="tr-TR" sz="1600" dirty="0" err="1"/>
              <a:t>Bessa</a:t>
            </a:r>
            <a:r>
              <a:rPr lang="tr-TR" sz="1600" dirty="0"/>
              <a:t>, R. </a:t>
            </a:r>
            <a:r>
              <a:rPr lang="tr-TR" sz="1600" dirty="0" err="1"/>
              <a:t>Delmas</a:t>
            </a:r>
            <a:r>
              <a:rPr lang="tr-TR" sz="1600" dirty="0"/>
              <a:t>, A. Gold, E. </a:t>
            </a:r>
            <a:r>
              <a:rPr lang="tr-TR" sz="1600" dirty="0" err="1"/>
              <a:t>Goubault</a:t>
            </a:r>
            <a:r>
              <a:rPr lang="tr-TR" sz="1600" dirty="0"/>
              <a:t>, R. </a:t>
            </a:r>
            <a:r>
              <a:rPr lang="tr-TR" sz="1600" dirty="0" err="1"/>
              <a:t>Pennec</a:t>
            </a:r>
            <a:r>
              <a:rPr lang="tr-TR" sz="1600" dirty="0"/>
              <a:t>, S. </a:t>
            </a:r>
            <a:r>
              <a:rPr lang="tr-TR" sz="1600" dirty="0" err="1"/>
              <a:t>Putot</a:t>
            </a:r>
            <a:r>
              <a:rPr lang="tr-TR" sz="1600" dirty="0"/>
              <a:t>, </a:t>
            </a:r>
            <a:r>
              <a:rPr lang="tr-TR" sz="1600" dirty="0" err="1"/>
              <a:t>and</a:t>
            </a:r>
            <a:r>
              <a:rPr lang="tr-TR" sz="1600" dirty="0"/>
              <a:t> F. </a:t>
            </a:r>
            <a:r>
              <a:rPr lang="tr-TR" sz="1600" dirty="0" err="1"/>
              <a:t>Sillion</a:t>
            </a:r>
            <a:r>
              <a:rPr lang="tr-TR" sz="1600" dirty="0"/>
              <a:t>, “</a:t>
            </a:r>
            <a:r>
              <a:rPr lang="tr-TR" sz="1600" dirty="0" err="1"/>
              <a:t>Reinforcement</a:t>
            </a:r>
            <a:r>
              <a:rPr lang="tr-TR" sz="1600" dirty="0"/>
              <a:t> </a:t>
            </a:r>
            <a:r>
              <a:rPr lang="tr-TR" sz="1600" dirty="0" err="1"/>
              <a:t>learning</a:t>
            </a:r>
            <a:r>
              <a:rPr lang="tr-TR" sz="1600" dirty="0"/>
              <a:t> </a:t>
            </a:r>
            <a:r>
              <a:rPr lang="tr-TR" sz="1600" dirty="0" err="1"/>
              <a:t>with</a:t>
            </a:r>
            <a:r>
              <a:rPr lang="tr-TR" sz="1600" dirty="0"/>
              <a:t> </a:t>
            </a:r>
            <a:r>
              <a:rPr lang="tr-TR" sz="1600" dirty="0" err="1"/>
              <a:t>formal</a:t>
            </a:r>
            <a:r>
              <a:rPr lang="tr-TR" sz="1600" dirty="0"/>
              <a:t> </a:t>
            </a:r>
            <a:r>
              <a:rPr lang="tr-TR" sz="1600" dirty="0" err="1"/>
              <a:t>performance</a:t>
            </a:r>
            <a:r>
              <a:rPr lang="tr-TR" sz="1600" dirty="0"/>
              <a:t> </a:t>
            </a:r>
            <a:r>
              <a:rPr lang="tr-TR" sz="1600" dirty="0" err="1"/>
              <a:t>metrics</a:t>
            </a:r>
            <a:r>
              <a:rPr lang="tr-TR" sz="1600" dirty="0"/>
              <a:t> </a:t>
            </a:r>
            <a:r>
              <a:rPr lang="tr-TR" sz="1600" dirty="0" err="1"/>
              <a:t>for</a:t>
            </a:r>
            <a:r>
              <a:rPr lang="tr-TR" sz="1600" dirty="0"/>
              <a:t> </a:t>
            </a:r>
            <a:r>
              <a:rPr lang="tr-TR" sz="1600" dirty="0" err="1"/>
              <a:t>quadcopter</a:t>
            </a:r>
            <a:r>
              <a:rPr lang="tr-TR" sz="1600" dirty="0"/>
              <a:t> </a:t>
            </a:r>
            <a:r>
              <a:rPr lang="tr-TR" sz="1600" dirty="0" err="1"/>
              <a:t>attitude</a:t>
            </a:r>
            <a:r>
              <a:rPr lang="tr-TR" sz="1600" dirty="0"/>
              <a:t> </a:t>
            </a:r>
            <a:r>
              <a:rPr lang="tr-TR" sz="1600" dirty="0" err="1"/>
              <a:t>control</a:t>
            </a:r>
            <a:r>
              <a:rPr lang="tr-TR" sz="1600" dirty="0"/>
              <a:t> </a:t>
            </a:r>
            <a:r>
              <a:rPr lang="tr-TR" sz="1600" dirty="0" err="1"/>
              <a:t>under</a:t>
            </a:r>
            <a:r>
              <a:rPr lang="tr-TR" sz="1600" dirty="0"/>
              <a:t> </a:t>
            </a:r>
            <a:r>
              <a:rPr lang="tr-TR" sz="1600" dirty="0" err="1"/>
              <a:t>non</a:t>
            </a:r>
            <a:r>
              <a:rPr lang="tr-TR" sz="1600" dirty="0"/>
              <a:t>-nominal </a:t>
            </a:r>
            <a:r>
              <a:rPr lang="tr-TR" sz="1600" dirty="0" err="1"/>
              <a:t>contexts,Engineering</a:t>
            </a:r>
            <a:r>
              <a:rPr lang="tr-TR" sz="1600" dirty="0"/>
              <a:t> Applications of </a:t>
            </a:r>
            <a:r>
              <a:rPr lang="tr-TR" sz="1600" dirty="0" err="1"/>
              <a:t>Artificial</a:t>
            </a:r>
            <a:r>
              <a:rPr lang="tr-TR" sz="1600" dirty="0"/>
              <a:t> </a:t>
            </a:r>
            <a:r>
              <a:rPr lang="tr-TR" sz="1600" dirty="0" err="1"/>
              <a:t>Intelligence</a:t>
            </a:r>
            <a:r>
              <a:rPr lang="tr-TR" sz="1600" dirty="0"/>
              <a:t>, </a:t>
            </a:r>
            <a:r>
              <a:rPr lang="tr-TR" sz="1600" dirty="0" err="1"/>
              <a:t>vol</a:t>
            </a:r>
            <a:r>
              <a:rPr lang="tr-TR" sz="1600" dirty="0"/>
              <a:t>. 127, p. 107090,2024.</a:t>
            </a:r>
            <a:br>
              <a:rPr lang="tr-TR" sz="1600" dirty="0"/>
            </a:br>
            <a:r>
              <a:rPr lang="tr-TR" sz="1600" dirty="0"/>
              <a:t>[2] E. </a:t>
            </a:r>
            <a:r>
              <a:rPr lang="tr-TR" sz="1600" dirty="0" err="1"/>
              <a:t>Bøhn</a:t>
            </a:r>
            <a:r>
              <a:rPr lang="tr-TR" sz="1600" dirty="0"/>
              <a:t>, E. M. </a:t>
            </a:r>
            <a:r>
              <a:rPr lang="tr-TR" sz="1600" dirty="0" err="1"/>
              <a:t>Coates</a:t>
            </a:r>
            <a:r>
              <a:rPr lang="tr-TR" sz="1600" dirty="0"/>
              <a:t>, S. </a:t>
            </a:r>
            <a:r>
              <a:rPr lang="tr-TR" sz="1600" dirty="0" err="1"/>
              <a:t>Moe</a:t>
            </a:r>
            <a:r>
              <a:rPr lang="tr-TR" sz="1600" dirty="0"/>
              <a:t>, </a:t>
            </a:r>
            <a:r>
              <a:rPr lang="tr-TR" sz="1600" dirty="0" err="1"/>
              <a:t>and</a:t>
            </a:r>
            <a:r>
              <a:rPr lang="tr-TR" sz="1600" dirty="0"/>
              <a:t> T. A. Johansen,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a:t>
            </a:r>
            <a:r>
              <a:rPr lang="tr-TR" sz="1600" dirty="0" err="1"/>
              <a:t>using</a:t>
            </a:r>
            <a:r>
              <a:rPr lang="tr-TR" sz="1600" dirty="0"/>
              <a:t> </a:t>
            </a:r>
            <a:r>
              <a:rPr lang="tr-TR" sz="1600" dirty="0" err="1"/>
              <a:t>proximal</a:t>
            </a:r>
            <a:r>
              <a:rPr lang="tr-TR" sz="1600" dirty="0"/>
              <a:t> </a:t>
            </a:r>
            <a:r>
              <a:rPr lang="tr-TR" sz="1600" dirty="0" err="1"/>
              <a:t>policy</a:t>
            </a:r>
            <a:r>
              <a:rPr lang="tr-TR" sz="1600" dirty="0"/>
              <a:t> </a:t>
            </a:r>
            <a:r>
              <a:rPr lang="tr-TR" sz="1600" dirty="0" err="1"/>
              <a:t>optimization</a:t>
            </a:r>
            <a:r>
              <a:rPr lang="tr-TR" sz="1600" dirty="0"/>
              <a:t>,” in 2019 </a:t>
            </a:r>
            <a:r>
              <a:rPr lang="tr-TR" sz="1600" dirty="0" err="1"/>
              <a:t>international</a:t>
            </a:r>
            <a:r>
              <a:rPr lang="tr-TR" sz="1600" dirty="0"/>
              <a:t> </a:t>
            </a:r>
            <a:r>
              <a:rPr lang="tr-TR" sz="1600" dirty="0" err="1"/>
              <a:t>conference</a:t>
            </a:r>
            <a:r>
              <a:rPr lang="tr-TR" sz="1600" dirty="0"/>
              <a:t> on </a:t>
            </a:r>
            <a:r>
              <a:rPr lang="tr-TR" sz="1600" dirty="0" err="1"/>
              <a:t>unmanned</a:t>
            </a:r>
            <a:r>
              <a:rPr lang="tr-TR" sz="1600" dirty="0"/>
              <a:t> </a:t>
            </a:r>
            <a:r>
              <a:rPr lang="tr-TR" sz="1600" dirty="0" err="1"/>
              <a:t>aircraft</a:t>
            </a:r>
            <a:r>
              <a:rPr lang="tr-TR" sz="1600" dirty="0"/>
              <a:t> </a:t>
            </a:r>
            <a:r>
              <a:rPr lang="tr-TR" sz="1600" dirty="0" err="1"/>
              <a:t>systems</a:t>
            </a:r>
            <a:r>
              <a:rPr lang="tr-TR" sz="1600" dirty="0"/>
              <a:t>(ICUAS). IEEE, 2019, </a:t>
            </a:r>
            <a:r>
              <a:rPr lang="tr-TR" sz="1600" dirty="0" err="1"/>
              <a:t>pp</a:t>
            </a:r>
            <a:r>
              <a:rPr lang="tr-TR" sz="1600" dirty="0"/>
              <a:t>. 523–533.</a:t>
            </a:r>
            <a:br>
              <a:rPr lang="tr-TR" sz="1600" dirty="0"/>
            </a:br>
            <a:r>
              <a:rPr lang="tr-TR" sz="1600" dirty="0"/>
              <a:t>[3] U. H. </a:t>
            </a:r>
            <a:r>
              <a:rPr lang="tr-TR" sz="1600" dirty="0" err="1"/>
              <a:t>Ghouri</a:t>
            </a:r>
            <a:r>
              <a:rPr lang="tr-TR" sz="1600" dirty="0"/>
              <a:t>, M. U. </a:t>
            </a:r>
            <a:r>
              <a:rPr lang="tr-TR" sz="1600" dirty="0" err="1"/>
              <a:t>Zafar</a:t>
            </a:r>
            <a:r>
              <a:rPr lang="tr-TR" sz="1600" dirty="0"/>
              <a:t>, S. Bari, H. </a:t>
            </a:r>
            <a:r>
              <a:rPr lang="tr-TR" sz="1600" dirty="0" err="1"/>
              <a:t>Khan</a:t>
            </a:r>
            <a:r>
              <a:rPr lang="tr-TR" sz="1600" dirty="0"/>
              <a:t>, </a:t>
            </a:r>
            <a:r>
              <a:rPr lang="tr-TR" sz="1600" dirty="0" err="1"/>
              <a:t>and</a:t>
            </a:r>
            <a:r>
              <a:rPr lang="tr-TR" sz="1600" dirty="0"/>
              <a:t> M. U. </a:t>
            </a:r>
            <a:r>
              <a:rPr lang="tr-TR" sz="1600" dirty="0" err="1"/>
              <a:t>Khan</a:t>
            </a:r>
            <a:r>
              <a:rPr lang="tr-TR" sz="1600" dirty="0"/>
              <a:t>, “</a:t>
            </a:r>
            <a:r>
              <a:rPr lang="tr-TR" sz="1600" dirty="0" err="1"/>
              <a:t>Attitude</a:t>
            </a:r>
            <a:r>
              <a:rPr lang="tr-TR" sz="1600" dirty="0"/>
              <a:t> </a:t>
            </a:r>
            <a:r>
              <a:rPr lang="tr-TR" sz="1600" dirty="0" err="1"/>
              <a:t>control</a:t>
            </a:r>
            <a:r>
              <a:rPr lang="tr-TR" sz="1600" dirty="0"/>
              <a:t> of </a:t>
            </a:r>
            <a:r>
              <a:rPr lang="tr-TR" sz="1600" dirty="0" err="1"/>
              <a:t>quad-copter</a:t>
            </a:r>
            <a:r>
              <a:rPr lang="tr-TR" sz="1600" dirty="0"/>
              <a:t> </a:t>
            </a:r>
            <a:r>
              <a:rPr lang="tr-TR" sz="1600" dirty="0" err="1"/>
              <a:t>using</a:t>
            </a:r>
            <a:r>
              <a:rPr lang="tr-TR" sz="1600" dirty="0"/>
              <a:t> </a:t>
            </a:r>
            <a:r>
              <a:rPr lang="tr-TR" sz="1600" dirty="0" err="1"/>
              <a:t>deterministic</a:t>
            </a:r>
            <a:r>
              <a:rPr lang="tr-TR" sz="1600" dirty="0"/>
              <a:t> </a:t>
            </a:r>
            <a:r>
              <a:rPr lang="tr-TR" sz="1600" dirty="0" err="1"/>
              <a:t>policy</a:t>
            </a:r>
            <a:r>
              <a:rPr lang="tr-TR" sz="1600" dirty="0"/>
              <a:t> </a:t>
            </a:r>
            <a:r>
              <a:rPr lang="tr-TR" sz="1600" dirty="0" err="1"/>
              <a:t>gradient</a:t>
            </a:r>
            <a:r>
              <a:rPr lang="tr-TR" sz="1600" dirty="0"/>
              <a:t> </a:t>
            </a:r>
            <a:r>
              <a:rPr lang="tr-TR" sz="1600" dirty="0" err="1"/>
              <a:t>algorithms</a:t>
            </a:r>
            <a:r>
              <a:rPr lang="tr-TR" sz="1600" dirty="0"/>
              <a:t> (</a:t>
            </a:r>
            <a:r>
              <a:rPr lang="tr-TR" sz="1600" dirty="0" err="1"/>
              <a:t>dpga</a:t>
            </a:r>
            <a:r>
              <a:rPr lang="tr-TR" sz="1600" dirty="0"/>
              <a:t>),” in 2019 2nd International Conference on </a:t>
            </a:r>
            <a:r>
              <a:rPr lang="tr-TR" sz="1600" dirty="0" err="1"/>
              <a:t>Communication</a:t>
            </a:r>
            <a:r>
              <a:rPr lang="tr-TR" sz="1600" dirty="0"/>
              <a:t>, Computing </a:t>
            </a:r>
            <a:r>
              <a:rPr lang="tr-TR" sz="1600" dirty="0" err="1"/>
              <a:t>and</a:t>
            </a:r>
            <a:r>
              <a:rPr lang="tr-TR" sz="1600" dirty="0"/>
              <a:t> </a:t>
            </a:r>
            <a:r>
              <a:rPr lang="tr-TR" sz="1600" dirty="0" err="1"/>
              <a:t>Digital</a:t>
            </a:r>
            <a:r>
              <a:rPr lang="tr-TR" sz="1600" dirty="0"/>
              <a:t> </a:t>
            </a:r>
            <a:r>
              <a:rPr lang="tr-TR" sz="1600" dirty="0" err="1"/>
              <a:t>systems</a:t>
            </a:r>
            <a:r>
              <a:rPr lang="tr-TR" sz="1600" dirty="0"/>
              <a:t> (C-CODE). IEEE, 2019, </a:t>
            </a:r>
            <a:r>
              <a:rPr lang="tr-TR" sz="1600" dirty="0" err="1"/>
              <a:t>pp</a:t>
            </a:r>
            <a:r>
              <a:rPr lang="tr-TR" sz="1600" dirty="0"/>
              <a:t>. 149–153.</a:t>
            </a:r>
            <a:br>
              <a:rPr lang="tr-TR" sz="1600" dirty="0"/>
            </a:br>
            <a:r>
              <a:rPr lang="tr-TR" sz="1600" dirty="0"/>
              <a:t>[4] W. </a:t>
            </a:r>
            <a:r>
              <a:rPr lang="tr-TR" sz="1600" dirty="0" err="1"/>
              <a:t>Koch</a:t>
            </a:r>
            <a:r>
              <a:rPr lang="tr-TR" sz="1600" dirty="0"/>
              <a:t>, R. </a:t>
            </a:r>
            <a:r>
              <a:rPr lang="tr-TR" sz="1600" dirty="0" err="1"/>
              <a:t>Mancuso</a:t>
            </a:r>
            <a:r>
              <a:rPr lang="tr-TR" sz="1600" dirty="0"/>
              <a:t>, R. West, </a:t>
            </a:r>
            <a:r>
              <a:rPr lang="tr-TR" sz="1600" dirty="0" err="1"/>
              <a:t>and</a:t>
            </a:r>
            <a:r>
              <a:rPr lang="tr-TR" sz="1600" dirty="0"/>
              <a:t> A. </a:t>
            </a:r>
            <a:r>
              <a:rPr lang="tr-TR" sz="1600" dirty="0" err="1"/>
              <a:t>Bestavros</a:t>
            </a:r>
            <a:r>
              <a:rPr lang="tr-TR" sz="1600" dirty="0"/>
              <a:t>, “</a:t>
            </a:r>
            <a:r>
              <a:rPr lang="tr-TR" sz="1600" dirty="0" err="1"/>
              <a:t>Reinforcement</a:t>
            </a:r>
            <a:r>
              <a:rPr lang="tr-TR" sz="1600" dirty="0"/>
              <a:t> </a:t>
            </a:r>
            <a:r>
              <a:rPr lang="tr-TR" sz="1600" dirty="0" err="1"/>
              <a:t>learning</a:t>
            </a:r>
            <a:r>
              <a:rPr lang="tr-TR" sz="1600" dirty="0"/>
              <a:t> </a:t>
            </a:r>
            <a:r>
              <a:rPr lang="tr-TR" sz="1600" dirty="0" err="1"/>
              <a:t>for</a:t>
            </a:r>
            <a:r>
              <a:rPr lang="tr-TR" sz="1600" dirty="0"/>
              <a:t> </a:t>
            </a:r>
            <a:r>
              <a:rPr lang="tr-TR" sz="1600" dirty="0" err="1"/>
              <a:t>uav</a:t>
            </a:r>
            <a:r>
              <a:rPr lang="tr-TR" sz="1600" dirty="0"/>
              <a:t> </a:t>
            </a:r>
            <a:r>
              <a:rPr lang="tr-TR" sz="1600" dirty="0" err="1"/>
              <a:t>attitude</a:t>
            </a:r>
            <a:r>
              <a:rPr lang="tr-TR" sz="1600" dirty="0"/>
              <a:t> </a:t>
            </a:r>
            <a:r>
              <a:rPr lang="tr-TR" sz="1600" dirty="0" err="1"/>
              <a:t>control</a:t>
            </a:r>
            <a:r>
              <a:rPr lang="tr-TR" sz="1600" dirty="0"/>
              <a:t>,” ACM </a:t>
            </a:r>
            <a:r>
              <a:rPr lang="tr-TR" sz="1600" dirty="0" err="1"/>
              <a:t>Transactions</a:t>
            </a:r>
            <a:r>
              <a:rPr lang="tr-TR" sz="1600" dirty="0"/>
              <a:t> on </a:t>
            </a:r>
            <a:r>
              <a:rPr lang="tr-TR" sz="1600" dirty="0" err="1"/>
              <a:t>Cyber-Physical</a:t>
            </a:r>
            <a:r>
              <a:rPr lang="tr-TR" sz="1600" dirty="0"/>
              <a:t> </a:t>
            </a:r>
            <a:r>
              <a:rPr lang="tr-TR" sz="1600" dirty="0" err="1"/>
              <a:t>Systems</a:t>
            </a:r>
            <a:r>
              <a:rPr lang="tr-TR" sz="1600" dirty="0"/>
              <a:t>, </a:t>
            </a:r>
            <a:r>
              <a:rPr lang="tr-TR" sz="1600" dirty="0" err="1"/>
              <a:t>vol</a:t>
            </a:r>
            <a:r>
              <a:rPr lang="tr-TR" sz="1600" dirty="0"/>
              <a:t>. 3, </a:t>
            </a:r>
            <a:r>
              <a:rPr lang="tr-TR" sz="1600" dirty="0" err="1"/>
              <a:t>no</a:t>
            </a:r>
            <a:r>
              <a:rPr lang="tr-TR" sz="1600" dirty="0"/>
              <a:t>. 2, </a:t>
            </a:r>
            <a:r>
              <a:rPr lang="tr-TR" sz="1600" dirty="0" err="1"/>
              <a:t>pp</a:t>
            </a:r>
            <a:r>
              <a:rPr lang="tr-TR" sz="1600" dirty="0"/>
              <a:t>. 1–21, 2019.</a:t>
            </a:r>
            <a:br>
              <a:rPr lang="tr-TR" sz="1600" dirty="0"/>
            </a:br>
            <a:r>
              <a:rPr lang="tr-TR" sz="1600" dirty="0"/>
              <a:t>[5] Y. </a:t>
            </a:r>
            <a:r>
              <a:rPr lang="tr-TR" sz="1600" dirty="0" err="1"/>
              <a:t>Zhen</a:t>
            </a:r>
            <a:r>
              <a:rPr lang="tr-TR" sz="1600" dirty="0"/>
              <a:t>, M. </a:t>
            </a:r>
            <a:r>
              <a:rPr lang="tr-TR" sz="1600" dirty="0" err="1"/>
              <a:t>Hao</a:t>
            </a:r>
            <a:r>
              <a:rPr lang="tr-TR" sz="1600" dirty="0"/>
              <a:t>, </a:t>
            </a:r>
            <a:r>
              <a:rPr lang="tr-TR" sz="1600" dirty="0" err="1"/>
              <a:t>and</a:t>
            </a:r>
            <a:r>
              <a:rPr lang="tr-TR" sz="1600" dirty="0"/>
              <a:t> W. Sun,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in 2020 3rd International Conference on </a:t>
            </a:r>
            <a:r>
              <a:rPr lang="tr-TR" sz="1600" dirty="0" err="1"/>
              <a:t>Unmanned</a:t>
            </a:r>
            <a:r>
              <a:rPr lang="tr-TR" sz="1600" dirty="0"/>
              <a:t> </a:t>
            </a:r>
            <a:r>
              <a:rPr lang="tr-TR" sz="1600" dirty="0" err="1"/>
              <a:t>Systems</a:t>
            </a:r>
            <a:r>
              <a:rPr lang="tr-TR" sz="1600" dirty="0"/>
              <a:t> (ICUS). IEEE, 2020, </a:t>
            </a:r>
            <a:r>
              <a:rPr lang="tr-TR" sz="1600" dirty="0" err="1"/>
              <a:t>pp</a:t>
            </a:r>
            <a:r>
              <a:rPr lang="tr-TR" sz="1600" dirty="0"/>
              <a:t>. 239–244.</a:t>
            </a:r>
            <a:endParaRPr lang="tr-TR" sz="1600" b="0" i="0" dirty="0">
              <a:solidFill>
                <a:srgbClr val="495365"/>
              </a:solidFill>
              <a:effectLst/>
              <a:latin typeface="+mn-lt"/>
            </a:endParaRPr>
          </a:p>
          <a:p>
            <a:r>
              <a:rPr lang="tr-TR" sz="1600" dirty="0"/>
              <a:t>[6] </a:t>
            </a:r>
            <a:r>
              <a:rPr lang="en-US" sz="1600" dirty="0"/>
              <a:t>Reinforcement Learning Toolbox Documentation (mathworks.com)</a:t>
            </a:r>
            <a:endParaRPr sz="1600" dirty="0"/>
          </a:p>
        </p:txBody>
      </p:sp>
    </p:spTree>
    <p:extLst>
      <p:ext uri="{BB962C8B-B14F-4D97-AF65-F5344CB8AC3E}">
        <p14:creationId xmlns:p14="http://schemas.microsoft.com/office/powerpoint/2010/main" val="3734623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 name="Google Shape;371;p29">
            <a:extLst>
              <a:ext uri="{FF2B5EF4-FFF2-40B4-BE49-F238E27FC236}">
                <a16:creationId xmlns:a16="http://schemas.microsoft.com/office/drawing/2014/main" id="{3C174644-1A2F-007C-6032-475A5BF94FBA}"/>
              </a:ext>
            </a:extLst>
          </p:cNvPr>
          <p:cNvSpPr txBox="1"/>
          <p:nvPr/>
        </p:nvSpPr>
        <p:spPr>
          <a:xfrm>
            <a:off x="3048000" y="3075057"/>
            <a:ext cx="610583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dirty="0">
                <a:solidFill>
                  <a:schemeClr val="dk1"/>
                </a:solidFill>
                <a:latin typeface="+mj-lt"/>
                <a:ea typeface="Calibri"/>
                <a:cs typeface="Calibri"/>
                <a:sym typeface="Calibri"/>
              </a:rPr>
              <a:t>Thanks for </a:t>
            </a:r>
            <a:r>
              <a:rPr lang="tr-TR" sz="4800" b="0" i="0" u="none" strike="noStrike" cap="none" dirty="0">
                <a:solidFill>
                  <a:schemeClr val="dk1"/>
                </a:solidFill>
                <a:latin typeface="+mj-lt"/>
                <a:ea typeface="Calibri"/>
                <a:cs typeface="Calibri"/>
                <a:sym typeface="Calibri"/>
              </a:rPr>
              <a:t>L</a:t>
            </a:r>
            <a:r>
              <a:rPr lang="en-US" sz="4800" b="0" i="0" u="none" strike="noStrike" cap="none" dirty="0" err="1">
                <a:solidFill>
                  <a:schemeClr val="dk1"/>
                </a:solidFill>
                <a:latin typeface="+mj-lt"/>
                <a:ea typeface="Calibri"/>
                <a:cs typeface="Calibri"/>
                <a:sym typeface="Calibri"/>
              </a:rPr>
              <a:t>istening</a:t>
            </a:r>
            <a:r>
              <a:rPr lang="en-US" sz="4800" b="0" i="0" u="none" strike="noStrike" cap="none" dirty="0">
                <a:solidFill>
                  <a:schemeClr val="dk1"/>
                </a:solidFill>
                <a:latin typeface="+mj-lt"/>
                <a:ea typeface="Calibri"/>
                <a:cs typeface="Calibri"/>
                <a:sym typeface="Calibri"/>
              </a:rPr>
              <a:t>.</a:t>
            </a:r>
            <a:endParaRPr sz="4800" b="0" i="0" u="none" strike="noStrike" cap="none"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147617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err="1">
                <a:latin typeface="Calibri"/>
                <a:ea typeface="Calibri"/>
                <a:cs typeface="Calibri"/>
                <a:sym typeface="Calibri"/>
              </a:rPr>
              <a:t>Introductio</a:t>
            </a:r>
            <a:r>
              <a:rPr lang="tr-TR" dirty="0">
                <a:latin typeface="Calibri"/>
                <a:ea typeface="Calibri"/>
                <a:cs typeface="Calibri"/>
                <a:sym typeface="Calibri"/>
              </a:rPr>
              <a:t>n</a:t>
            </a:r>
            <a:endParaRPr lang="en-US" dirty="0"/>
          </a:p>
        </p:txBody>
      </p:sp>
      <p:sp>
        <p:nvSpPr>
          <p:cNvPr id="116" name="Google Shape;116;p4"/>
          <p:cNvSpPr txBox="1">
            <a:spLocks noGrp="1"/>
          </p:cNvSpPr>
          <p:nvPr>
            <p:ph type="body" idx="1"/>
          </p:nvPr>
        </p:nvSpPr>
        <p:spPr>
          <a:xfrm>
            <a:off x="1308295" y="1519310"/>
            <a:ext cx="6870505" cy="453050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10000"/>
              </a:lnSpc>
              <a:spcBef>
                <a:spcPts val="0"/>
              </a:spcBef>
              <a:spcAft>
                <a:spcPts val="0"/>
              </a:spcAft>
              <a:buSzPct val="119999"/>
              <a:buChar char="•"/>
            </a:pPr>
            <a:r>
              <a:rPr lang="en-US" sz="2400" dirty="0">
                <a:latin typeface="+mj-lt"/>
                <a:ea typeface="Calibri"/>
                <a:cs typeface="Calibri"/>
                <a:sym typeface="Calibri"/>
              </a:rPr>
              <a:t>Flight control systems generally composed of</a:t>
            </a:r>
            <a:r>
              <a:rPr lang="tr-TR" sz="2400" dirty="0">
                <a:latin typeface="+mj-lt"/>
                <a:ea typeface="Calibri"/>
                <a:cs typeface="Calibri"/>
                <a:sym typeface="Calibri"/>
              </a:rPr>
              <a:t>;</a:t>
            </a:r>
          </a:p>
          <a:p>
            <a:pPr marL="685800" lvl="1" indent="-228600" algn="l">
              <a:spcBef>
                <a:spcPts val="0"/>
              </a:spcBef>
              <a:buSzPct val="119999"/>
            </a:pPr>
            <a:r>
              <a:rPr lang="en-US" sz="2000" dirty="0">
                <a:latin typeface="+mj-lt"/>
                <a:ea typeface="Calibri"/>
                <a:cs typeface="Calibri"/>
                <a:sym typeface="Calibri"/>
              </a:rPr>
              <a:t>Position</a:t>
            </a:r>
            <a:r>
              <a:rPr lang="tr-TR" sz="2000" dirty="0">
                <a:latin typeface="+mj-lt"/>
                <a:ea typeface="Calibri"/>
                <a:cs typeface="Calibri"/>
                <a:sym typeface="Calibri"/>
              </a:rPr>
              <a:t> &amp; </a:t>
            </a:r>
            <a:r>
              <a:rPr lang="en-US" sz="2000" dirty="0">
                <a:latin typeface="+mj-lt"/>
                <a:ea typeface="Calibri"/>
                <a:cs typeface="Calibri"/>
                <a:sym typeface="Calibri"/>
              </a:rPr>
              <a:t>altitude control</a:t>
            </a:r>
            <a:endParaRPr lang="tr-TR" sz="2000" dirty="0">
              <a:latin typeface="+mj-lt"/>
              <a:ea typeface="Calibri"/>
              <a:cs typeface="Calibri"/>
              <a:sym typeface="Calibri"/>
            </a:endParaRPr>
          </a:p>
          <a:p>
            <a:pPr marL="685800" lvl="1" indent="-228600" algn="l">
              <a:spcBef>
                <a:spcPts val="0"/>
              </a:spcBef>
              <a:buSzPct val="119999"/>
            </a:pPr>
            <a:r>
              <a:rPr lang="en-US" sz="2000" dirty="0">
                <a:latin typeface="+mj-lt"/>
                <a:ea typeface="Calibri"/>
                <a:cs typeface="Calibri"/>
                <a:sym typeface="Calibri"/>
              </a:rPr>
              <a:t>Speed control</a:t>
            </a:r>
          </a:p>
          <a:p>
            <a:pPr marL="685800" lvl="1" indent="-228600" algn="l">
              <a:spcBef>
                <a:spcPts val="0"/>
              </a:spcBef>
              <a:buSzPct val="119999"/>
            </a:pPr>
            <a:r>
              <a:rPr lang="en-US" sz="2000" dirty="0">
                <a:latin typeface="+mj-lt"/>
                <a:ea typeface="Calibri"/>
                <a:cs typeface="Calibri"/>
                <a:sym typeface="Calibri"/>
              </a:rPr>
              <a:t>Navigation control</a:t>
            </a:r>
          </a:p>
          <a:p>
            <a:pPr marL="685800" lvl="1" indent="-228600" algn="l">
              <a:spcBef>
                <a:spcPts val="0"/>
              </a:spcBef>
              <a:buSzPct val="119999"/>
            </a:pPr>
            <a:r>
              <a:rPr lang="en-US" sz="2000" b="1" dirty="0">
                <a:latin typeface="+mj-lt"/>
                <a:ea typeface="Calibri"/>
                <a:cs typeface="Calibri"/>
                <a:sym typeface="Calibri"/>
              </a:rPr>
              <a:t>Attitude control</a:t>
            </a: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PID (Proportional-Integral-Derivative) controllers are used due to their simplicity, stability and real time response capabilities.</a:t>
            </a:r>
            <a:endParaRPr lang="en-US" sz="2400" dirty="0">
              <a:latin typeface="+mj-lt"/>
            </a:endParaRP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While PID systems adequate for lots of operations, it has some challenges.</a:t>
            </a:r>
          </a:p>
        </p:txBody>
      </p:sp>
      <p:sp>
        <p:nvSpPr>
          <p:cNvPr id="117" name="Google Shape;117;p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p>
        </p:txBody>
      </p:sp>
      <p:sp>
        <p:nvSpPr>
          <p:cNvPr id="118" name="Google Shape;118;p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p>
        </p:txBody>
      </p:sp>
      <p:sp>
        <p:nvSpPr>
          <p:cNvPr id="119" name="Google Shape;119;p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mtClean="0"/>
              <a:t>4</a:t>
            </a:fld>
            <a:endParaRPr lang="en-US"/>
          </a:p>
        </p:txBody>
      </p:sp>
      <p:pic>
        <p:nvPicPr>
          <p:cNvPr id="9" name="Resim 8">
            <a:extLst>
              <a:ext uri="{FF2B5EF4-FFF2-40B4-BE49-F238E27FC236}">
                <a16:creationId xmlns:a16="http://schemas.microsoft.com/office/drawing/2014/main" id="{E32A6264-779A-1079-DC4E-75A7A398B45D}"/>
              </a:ext>
            </a:extLst>
          </p:cNvPr>
          <p:cNvPicPr>
            <a:picLocks noChangeAspect="1"/>
          </p:cNvPicPr>
          <p:nvPr/>
        </p:nvPicPr>
        <p:blipFill>
          <a:blip r:embed="rId3"/>
          <a:stretch>
            <a:fillRect/>
          </a:stretch>
        </p:blipFill>
        <p:spPr>
          <a:xfrm>
            <a:off x="8178800" y="1577179"/>
            <a:ext cx="3551228" cy="37036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PID </a:t>
            </a:r>
            <a:r>
              <a:rPr lang="tr-TR" dirty="0" err="1"/>
              <a:t>Algorithms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sz="2400" dirty="0">
                <a:latin typeface="+mj-lt"/>
                <a:ea typeface="Calibri"/>
                <a:cs typeface="Calibri"/>
                <a:sym typeface="Calibri"/>
              </a:rPr>
              <a:t>Limitations in Varying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struggle with unknown dynamics such as wind and voltage sag.</a:t>
            </a:r>
            <a:endParaRPr lang="en-US" sz="2400" dirty="0">
              <a:latin typeface="+mj-lt"/>
            </a:endParaRP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Adaptability Requirement</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Next-gen systems need to adapt to mutable dynamics and varying environments.</a:t>
            </a: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Performance in Stable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perform close to ideally in stable conditions.</a:t>
            </a:r>
            <a:endParaRPr lang="en-US" sz="2400" dirty="0">
              <a:latin typeface="+mj-lt"/>
            </a:endParaRPr>
          </a:p>
        </p:txBody>
      </p:sp>
    </p:spTree>
    <p:extLst>
      <p:ext uri="{BB962C8B-B14F-4D97-AF65-F5344CB8AC3E}">
        <p14:creationId xmlns:p14="http://schemas.microsoft.com/office/powerpoint/2010/main" val="223370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Why</a:t>
            </a:r>
            <a:r>
              <a:rPr lang="tr-TR" dirty="0"/>
              <a:t> RL </a:t>
            </a:r>
            <a:r>
              <a:rPr lang="tr-TR" dirty="0" err="1"/>
              <a:t>Algorithms</a:t>
            </a:r>
            <a:r>
              <a:rPr lang="tr-TR" dirty="0"/>
              <a:t> </a:t>
            </a:r>
            <a:r>
              <a:rPr lang="tr-TR" dirty="0" err="1"/>
              <a:t>Used</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Advantages</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Self-Learning: RL agents learn control strategies through trial and error in a simulated environment, reducing manual tuning.</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Adaptability: RL agents can adapt to changing environments and new tasks by continuously learning from experience.</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p:txBody>
      </p:sp>
    </p:spTree>
    <p:extLst>
      <p:ext uri="{BB962C8B-B14F-4D97-AF65-F5344CB8AC3E}">
        <p14:creationId xmlns:p14="http://schemas.microsoft.com/office/powerpoint/2010/main" val="6600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dirty="0"/>
          </a:p>
        </p:txBody>
      </p:sp>
    </p:spTree>
    <p:extLst>
      <p:ext uri="{BB962C8B-B14F-4D97-AF65-F5344CB8AC3E}">
        <p14:creationId xmlns:p14="http://schemas.microsoft.com/office/powerpoint/2010/main" val="149050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4" name="Google Shape;155;p8">
            <a:extLst>
              <a:ext uri="{FF2B5EF4-FFF2-40B4-BE49-F238E27FC236}">
                <a16:creationId xmlns:a16="http://schemas.microsoft.com/office/drawing/2014/main" id="{9E19A522-8897-AF72-4512-CA59D59E36C2}"/>
              </a:ext>
            </a:extLst>
          </p:cNvPr>
          <p:cNvSpPr txBox="1">
            <a:spLocks/>
          </p:cNvSpPr>
          <p:nvPr/>
        </p:nvSpPr>
        <p:spPr>
          <a:xfrm>
            <a:off x="834195"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Calibri"/>
                <a:cs typeface="Calibri"/>
                <a:sym typeface="Calibri"/>
              </a:rPr>
              <a:t>Model-free, online, off-policy reinforcement learning method</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Calibri"/>
                <a:cs typeface="Calibri"/>
                <a:sym typeface="Calibri"/>
              </a:rPr>
              <a:t>DDPG agent is an actor-critic reinforcement learning agent</a:t>
            </a: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Actor: </a:t>
            </a:r>
            <a:r>
              <a:rPr lang="en-US" sz="2400" dirty="0">
                <a:solidFill>
                  <a:srgbClr val="212121"/>
                </a:solidFill>
                <a:highlight>
                  <a:srgbClr val="FFFFFF"/>
                </a:highlight>
                <a:latin typeface="+mn-lt"/>
                <a:ea typeface="Calibri"/>
                <a:cs typeface="Calibri"/>
                <a:sym typeface="Calibri"/>
              </a:rPr>
              <a:t>takes state and returns corresponding actions </a:t>
            </a:r>
            <a:endParaRPr lang="en-US" sz="2400" dirty="0">
              <a:latin typeface="+mn-lt"/>
            </a:endParaRP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Critic: </a:t>
            </a:r>
            <a:r>
              <a:rPr lang="en-US" sz="2400" dirty="0">
                <a:solidFill>
                  <a:srgbClr val="212121"/>
                </a:solidFill>
                <a:highlight>
                  <a:srgbClr val="FFFFFF"/>
                </a:highlight>
                <a:latin typeface="+mn-lt"/>
                <a:ea typeface="Calibri"/>
                <a:cs typeface="Calibri"/>
                <a:sym typeface="Calibri"/>
              </a:rPr>
              <a:t>takes observation and action as input and return corresponding expectation of the long term reward</a:t>
            </a:r>
          </a:p>
        </p:txBody>
      </p:sp>
      <p:pic>
        <p:nvPicPr>
          <p:cNvPr id="5" name="Google Shape;159;p8">
            <a:extLst>
              <a:ext uri="{FF2B5EF4-FFF2-40B4-BE49-F238E27FC236}">
                <a16:creationId xmlns:a16="http://schemas.microsoft.com/office/drawing/2014/main" id="{8B9AAA07-96E6-6C68-C946-D03F902DF547}"/>
              </a:ext>
            </a:extLst>
          </p:cNvPr>
          <p:cNvPicPr preferRelativeResize="0"/>
          <p:nvPr/>
        </p:nvPicPr>
        <p:blipFill rotWithShape="1">
          <a:blip r:embed="rId3">
            <a:alphaModFix/>
          </a:blip>
          <a:srcRect/>
          <a:stretch/>
        </p:blipFill>
        <p:spPr>
          <a:xfrm>
            <a:off x="7732231" y="1856235"/>
            <a:ext cx="3977985" cy="3292125"/>
          </a:xfrm>
          <a:prstGeom prst="rect">
            <a:avLst/>
          </a:prstGeom>
          <a:noFill/>
          <a:ln>
            <a:noFill/>
          </a:ln>
        </p:spPr>
      </p:pic>
    </p:spTree>
    <p:extLst>
      <p:ext uri="{BB962C8B-B14F-4D97-AF65-F5344CB8AC3E}">
        <p14:creationId xmlns:p14="http://schemas.microsoft.com/office/powerpoint/2010/main" val="210658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4" name="Resim 3">
            <a:extLst>
              <a:ext uri="{FF2B5EF4-FFF2-40B4-BE49-F238E27FC236}">
                <a16:creationId xmlns:a16="http://schemas.microsoft.com/office/drawing/2014/main" id="{E8A66425-5940-A4AC-CA23-EC663DCAFAD3}"/>
              </a:ext>
            </a:extLst>
          </p:cNvPr>
          <p:cNvPicPr>
            <a:picLocks noChangeAspect="1"/>
          </p:cNvPicPr>
          <p:nvPr/>
        </p:nvPicPr>
        <p:blipFill>
          <a:blip r:embed="rId3"/>
          <a:stretch>
            <a:fillRect/>
          </a:stretch>
        </p:blipFill>
        <p:spPr>
          <a:xfrm>
            <a:off x="229318" y="1546169"/>
            <a:ext cx="5637363" cy="3600000"/>
          </a:xfrm>
          <a:prstGeom prst="rect">
            <a:avLst/>
          </a:prstGeom>
        </p:spPr>
      </p:pic>
      <p:pic>
        <p:nvPicPr>
          <p:cNvPr id="7" name="Resim 6">
            <a:extLst>
              <a:ext uri="{FF2B5EF4-FFF2-40B4-BE49-F238E27FC236}">
                <a16:creationId xmlns:a16="http://schemas.microsoft.com/office/drawing/2014/main" id="{3E825717-39F9-2C14-9149-7C4989AD5092}"/>
              </a:ext>
            </a:extLst>
          </p:cNvPr>
          <p:cNvPicPr>
            <a:picLocks noChangeAspect="1"/>
          </p:cNvPicPr>
          <p:nvPr/>
        </p:nvPicPr>
        <p:blipFill>
          <a:blip r:embed="rId4"/>
          <a:stretch>
            <a:fillRect/>
          </a:stretch>
        </p:blipFill>
        <p:spPr>
          <a:xfrm>
            <a:off x="6619241" y="1089000"/>
            <a:ext cx="4787058" cy="2340000"/>
          </a:xfrm>
          <a:prstGeom prst="rect">
            <a:avLst/>
          </a:prstGeom>
        </p:spPr>
      </p:pic>
      <p:pic>
        <p:nvPicPr>
          <p:cNvPr id="9" name="Resim 8">
            <a:extLst>
              <a:ext uri="{FF2B5EF4-FFF2-40B4-BE49-F238E27FC236}">
                <a16:creationId xmlns:a16="http://schemas.microsoft.com/office/drawing/2014/main" id="{26711DEF-30F5-6473-DF59-79A22D8365A2}"/>
              </a:ext>
            </a:extLst>
          </p:cNvPr>
          <p:cNvPicPr>
            <a:picLocks noChangeAspect="1"/>
          </p:cNvPicPr>
          <p:nvPr/>
        </p:nvPicPr>
        <p:blipFill>
          <a:blip r:embed="rId5"/>
          <a:stretch>
            <a:fillRect/>
          </a:stretch>
        </p:blipFill>
        <p:spPr>
          <a:xfrm>
            <a:off x="6619241" y="3517865"/>
            <a:ext cx="4860000" cy="2520000"/>
          </a:xfrm>
          <a:prstGeom prst="rect">
            <a:avLst/>
          </a:prstGeom>
        </p:spPr>
      </p:pic>
    </p:spTree>
    <p:extLst>
      <p:ext uri="{BB962C8B-B14F-4D97-AF65-F5344CB8AC3E}">
        <p14:creationId xmlns:p14="http://schemas.microsoft.com/office/powerpoint/2010/main" val="2222978032"/>
      </p:ext>
    </p:extLst>
  </p:cSld>
  <p:clrMapOvr>
    <a:masterClrMapping/>
  </p:clrMapOvr>
</p:sld>
</file>

<file path=ppt/theme/theme1.xml><?xml version="1.0" encoding="utf-8"?>
<a:theme xmlns:a="http://schemas.openxmlformats.org/drawingml/2006/main" name="beamer">
  <a:themeElements>
    <a:clrScheme name="BeamerBlue">
      <a:dk1>
        <a:srgbClr val="000000"/>
      </a:dk1>
      <a:lt1>
        <a:srgbClr val="FFFFFF"/>
      </a:lt1>
      <a:dk2>
        <a:srgbClr val="44546A"/>
      </a:dk2>
      <a:lt2>
        <a:srgbClr val="E7E6E6"/>
      </a:lt2>
      <a:accent1>
        <a:srgbClr val="3331B4"/>
      </a:accent1>
      <a:accent2>
        <a:srgbClr val="26268C"/>
      </a:accent2>
      <a:accent3>
        <a:srgbClr val="1C1B6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1336</TotalTime>
  <Words>2906</Words>
  <Application>Microsoft Office PowerPoint</Application>
  <PresentationFormat>Geniş ekran</PresentationFormat>
  <Paragraphs>319</Paragraphs>
  <Slides>31</Slides>
  <Notes>31</Notes>
  <HiddenSlides>0</HiddenSlides>
  <MMClips>5</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31</vt:i4>
      </vt:variant>
    </vt:vector>
  </HeadingPairs>
  <TitlesOfParts>
    <vt:vector size="36" baseType="lpstr">
      <vt:lpstr>Cambria Math</vt:lpstr>
      <vt:lpstr>Noto Sans Symbols</vt:lpstr>
      <vt:lpstr>Arial</vt:lpstr>
      <vt:lpstr>Calibri</vt:lpstr>
      <vt:lpstr>beamer</vt:lpstr>
      <vt:lpstr>Reinforcement Learning for Parrot Mambo Minidrone Attitude Control</vt:lpstr>
      <vt:lpstr>Outline</vt:lpstr>
      <vt:lpstr>Outline</vt:lpstr>
      <vt:lpstr>Introduction</vt:lpstr>
      <vt:lpstr>PID Algorithms</vt:lpstr>
      <vt:lpstr>Why RL Algorithms Used</vt:lpstr>
      <vt:lpstr>Outline</vt:lpstr>
      <vt:lpstr>Deep Deterministic Policy Gradient Algorithm (DDPG)</vt:lpstr>
      <vt:lpstr>Deep Deterministic Policy Gradient Algorithm (DDPG)</vt:lpstr>
      <vt:lpstr> Proximal Policy Optimization (PPO)</vt:lpstr>
      <vt:lpstr>Proximal Policy Optimization (PPO)</vt:lpstr>
      <vt:lpstr>Outline</vt:lpstr>
      <vt:lpstr>Literature-1 Overview</vt:lpstr>
      <vt:lpstr>Literature-1 Results</vt:lpstr>
      <vt:lpstr>Literature-2 Overview</vt:lpstr>
      <vt:lpstr>Literature-2 Results</vt:lpstr>
      <vt:lpstr>Outline</vt:lpstr>
      <vt:lpstr>Simulink Environment of Project</vt:lpstr>
      <vt:lpstr>Outline</vt:lpstr>
      <vt:lpstr>Flight Controller Block</vt:lpstr>
      <vt:lpstr>Roll &amp; Pitch RL Agent</vt:lpstr>
      <vt:lpstr>Outline</vt:lpstr>
      <vt:lpstr>Training Result 1</vt:lpstr>
      <vt:lpstr>Training Result 2</vt:lpstr>
      <vt:lpstr>Trainig Results 3</vt:lpstr>
      <vt:lpstr>Training Result 4</vt:lpstr>
      <vt:lpstr>Imagined Result</vt:lpstr>
      <vt:lpstr>Outline</vt:lpstr>
      <vt:lpstr> Contributions</vt:lpstr>
      <vt:lpstr> 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for Parrot Mambo Minidrone Attitude Control</dc:title>
  <dc:creator>Bryngelson, Spencer H.</dc:creator>
  <cp:keywords>Gizlilik Derecesini Seçiniz</cp:keywords>
  <cp:lastModifiedBy>Mehmet Sakarya</cp:lastModifiedBy>
  <cp:revision>88</cp:revision>
  <dcterms:created xsi:type="dcterms:W3CDTF">2022-05-01T20:51:21Z</dcterms:created>
  <dcterms:modified xsi:type="dcterms:W3CDTF">2024-06-07T09:37:52Z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8cc40769-153f-4bfc-ac7b-ee3f2e254c45</vt:lpwstr>
  </property>
  <property fmtid="{D5CDD505-2E9C-101B-9397-08002B2CF9AE}" pid="3" name="LANGUAGE">
    <vt:lpwstr>EN</vt:lpwstr>
  </property>
  <property fmtid="{D5CDD505-2E9C-101B-9397-08002B2CF9AE}" pid="4" name="CATEGORY">
    <vt:lpwstr>CT1</vt:lpwstr>
  </property>
  <property fmtid="{D5CDD505-2E9C-101B-9397-08002B2CF9AE}" pid="5" name="MILLICLASSIFICATION">
    <vt:lpwstr>AHc2n3B9s</vt:lpwstr>
  </property>
  <property fmtid="{D5CDD505-2E9C-101B-9397-08002B2CF9AE}" pid="6" name="KVKK">
    <vt:lpwstr>Azkd5nx11</vt:lpwstr>
  </property>
  <property fmtid="{D5CDD505-2E9C-101B-9397-08002B2CF9AE}" pid="7" name="LABELING">
    <vt:lpwstr>Labeling2</vt:lpwstr>
  </property>
</Properties>
</file>